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3"/>
  </p:handoutMasterIdLst>
  <p:sldIdLst>
    <p:sldId id="293" r:id="rId3"/>
    <p:sldId id="294" r:id="rId5"/>
    <p:sldId id="295" r:id="rId6"/>
    <p:sldId id="296" r:id="rId7"/>
    <p:sldId id="297" r:id="rId8"/>
    <p:sldId id="298" r:id="rId9"/>
    <p:sldId id="30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1" r:id="rId29"/>
    <p:sldId id="323" r:id="rId30"/>
    <p:sldId id="324" r:id="rId31"/>
    <p:sldId id="325" r:id="rId32"/>
    <p:sldId id="326" r:id="rId33"/>
    <p:sldId id="327" r:id="rId34"/>
    <p:sldId id="329" r:id="rId35"/>
    <p:sldId id="331" r:id="rId36"/>
    <p:sldId id="332" r:id="rId37"/>
    <p:sldId id="333" r:id="rId38"/>
    <p:sldId id="334" r:id="rId39"/>
    <p:sldId id="335" r:id="rId40"/>
    <p:sldId id="337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89" r:id="rId92"/>
    <p:sldId id="390" r:id="rId93"/>
    <p:sldId id="391" r:id="rId94"/>
    <p:sldId id="392" r:id="rId95"/>
    <p:sldId id="393" r:id="rId96"/>
    <p:sldId id="394" r:id="rId97"/>
    <p:sldId id="395" r:id="rId98"/>
    <p:sldId id="396" r:id="rId99"/>
    <p:sldId id="397" r:id="rId100"/>
    <p:sldId id="399" r:id="rId101"/>
    <p:sldId id="401" r:id="rId102"/>
    <p:sldId id="402" r:id="rId103"/>
    <p:sldId id="403" r:id="rId104"/>
    <p:sldId id="404" r:id="rId105"/>
    <p:sldId id="405" r:id="rId106"/>
    <p:sldId id="407" r:id="rId107"/>
    <p:sldId id="409" r:id="rId108"/>
    <p:sldId id="410" r:id="rId109"/>
    <p:sldId id="411" r:id="rId110"/>
    <p:sldId id="412" r:id="rId111"/>
    <p:sldId id="414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25" r:id="rId1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09ED6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80"/>
        <p:guide pos="386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</a:t>
            </a:r>
            <a:r>
              <a:rPr lang="en-US" altLang="zh-CN" dirty="0"/>
              <a:t>asas</a:t>
            </a:r>
            <a:r>
              <a:rPr lang="zh-CN" altLang="en-US" dirty="0"/>
              <a:t>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单击此处编辑副as标题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page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93345"/>
            <a:ext cx="10852150" cy="796925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rgbClr val="2E75B6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1" build="p">
        <p:tmplLst>
          <p:tmpl lvl="1">
            <p:tnLst>
              <p:par>
                <p:cTn presetID="1" presetClass="entr" presetSubtype="0" fill="hold" grpId="1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2" build="p">
        <p:tmplLst>
          <p:tmpl lvl="1">
            <p:tnLst>
              <p:par>
                <p:cTn presetID="24" presetClass="entr" presetSubtype="0" fill="hold" grpId="2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</p:tmplLst>
      </p:bldP>
      <p:bldP spid="3" grpId="3" build="p">
        <p:tmplLst>
          <p:tmpl lvl="1">
            <p:tnLst>
              <p:par>
                <p:cTn presetID="24" presetClass="entr" presetSubtype="0" fill="hold" grpId="3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page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page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logo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9205595" y="74295"/>
            <a:ext cx="2847975" cy="742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1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1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1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1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1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1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1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1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Cascading Style Sheets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）中文名为级联样式单、层叠样式单，简称为样式表，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是用于定义如何显示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元素，控制网页样式并将样式与网页内容分离的一种标记性语言。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章  </a:t>
            </a:r>
            <a:r>
              <a:rPr lang="en-US" altLang="zh-CN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CSS3</a:t>
            </a:r>
            <a:r>
              <a:rPr lang="zh-CN" altLang="en-US" sz="6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基础</a:t>
            </a:r>
            <a:endParaRPr lang="en-US" altLang="zh-CN" sz="60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4.1  CSS</a:t>
            </a:r>
            <a:r>
              <a:rPr lang="zh-CN" altLang="en-US" sz="4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40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22"/>
          <p:cNvSpPr>
            <a:spLocks noChangeArrowheads="1"/>
          </p:cNvSpPr>
          <p:nvPr/>
        </p:nvSpPr>
        <p:spPr bwMode="auto">
          <a:xfrm>
            <a:off x="408580" y="414273"/>
            <a:ext cx="647952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5376212" y="1234163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7" y="1735534"/>
            <a:ext cx="10551502" cy="386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4.6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属性值的写法和单位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1" y="1413308"/>
            <a:ext cx="11537349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．百分比单位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一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个百分比值由可选的正号“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+”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或负号“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-”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，接着一个数字，后跟百分号“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%”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组成。如果百分比值是正的，正号可以不写。正负号、数字与百分号之间不能有空格。例如：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p{ line-height: 200% }  /*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本段文字的高度为标准行高的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倍 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hr{ width: 80% }  /*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水平线长度是相对于浏览器窗口的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80% */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4.6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属性值的写法和单位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1" y="1286778"/>
            <a:ext cx="11249371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4.6.2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色彩单位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．用颜色名称方式表示色彩值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中也提供了与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一样的用颜色英文名称表示色彩的方式。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颜色规范中定义了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147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种颜色名，其中有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种标准颜色和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种其他颜色，常用的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种标准颜色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名称。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下面的示例代码。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 {color: red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4.6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属性值的写法和单位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2" y="1166627"/>
            <a:ext cx="1139336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．用十六进制数方式表示色彩值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中，使用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RGB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指定色彩时，前面是一个“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#”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号，再加上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个十六进制数字表示，表示方法为：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#RRGGBB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下面的示例代码。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 { color: #ff0000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如果每个参数各自在两位上的数字都相同，也可缩写为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#RGB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的方式。例如：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#cc9900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可以缩写为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#c90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4.6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属性值的写法和单位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6082" y="1231402"/>
            <a:ext cx="11401743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rgb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函数方式表示色彩值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中，可以用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rgb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函数设置所要的色彩。语法格式为：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rgb(R,G,B)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下面的示例代码。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 { color: rgb(128,50,220)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 { color: rgb(15%,100,60%)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rgba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函数方式表示色彩值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rgba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函数在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rgb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函数的基础上增加了控制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alpha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透明度的参数。语法格式为：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rgba(R,G,B,A)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。其中，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参数等同于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rgb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函数中的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参数，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参数表示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alpha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透明度，取值在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0~1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之间，不可为负值。例如下面的示例代码。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&lt;div style="background-color: rgba(0,0,0,0.5);"&gt;alpha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值为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0.5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的黑色背景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&lt;/div&gt;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本章的</a:t>
            </a: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学习在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的方法，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的两个特性，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的基本语法和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的选择器。。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4.7  HTML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文档结构与元素</a:t>
            </a:r>
            <a:r>
              <a:rPr lang="zh-CN" altLang="en-US" sz="28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类型</a:t>
            </a:r>
            <a:endParaRPr lang="zh-CN" altLang="en-US" sz="28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4.7  HTML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文档结构与元素类型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999" y="1159938"/>
            <a:ext cx="11689722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4.7.1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文档结构的基本概念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4-36】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文档结构示例。本例文件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4-36.html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4-39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318" y="2205250"/>
            <a:ext cx="4278274" cy="345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4.7  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文档结构与元素类型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9598" y="767357"/>
            <a:ext cx="11617727" cy="5908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文档结构示例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&lt;h1&gt;CSS3</a:t>
            </a:r>
            <a:r>
              <a:rPr lang="zh-CN" altLang="en-US"/>
              <a:t>基础</a:t>
            </a:r>
            <a:r>
              <a:rPr lang="en-US" altLang="zh-CN"/>
              <a:t>&lt;/h1&gt;</a:t>
            </a:r>
            <a:endParaRPr lang="en-US" altLang="zh-CN"/>
          </a:p>
          <a:p>
            <a:r>
              <a:rPr lang="en-US" altLang="zh-CN"/>
              <a:t>		&lt;p&gt;CSS</a:t>
            </a:r>
            <a:r>
              <a:rPr lang="zh-CN" altLang="en-US"/>
              <a:t>是一组格式设置规则，用于控制</a:t>
            </a:r>
            <a:r>
              <a:rPr lang="en-US" altLang="zh-CN"/>
              <a:t>&lt;em&gt;Web&lt;/em&gt;</a:t>
            </a:r>
            <a:r>
              <a:rPr lang="zh-CN" altLang="en-US"/>
              <a:t>页面的外观。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&lt;ul&gt;</a:t>
            </a:r>
            <a:endParaRPr lang="en-US" altLang="zh-CN"/>
          </a:p>
          <a:p>
            <a:r>
              <a:rPr lang="en-US" altLang="zh-CN"/>
              <a:t>			&lt;li&gt;CSS</a:t>
            </a:r>
            <a:r>
              <a:rPr lang="zh-CN" altLang="en-US"/>
              <a:t>的优点</a:t>
            </a:r>
            <a:endParaRPr lang="zh-CN" altLang="en-US"/>
          </a:p>
          <a:p>
            <a:r>
              <a:rPr lang="zh-CN" altLang="en-US"/>
              <a:t>				</a:t>
            </a:r>
            <a:r>
              <a:rPr lang="en-US" altLang="zh-CN"/>
              <a:t>&lt;ul&gt;</a:t>
            </a:r>
            <a:endParaRPr lang="en-US" altLang="zh-CN"/>
          </a:p>
          <a:p>
            <a:r>
              <a:rPr lang="en-US" altLang="zh-CN"/>
              <a:t>					&lt;li&gt;</a:t>
            </a:r>
            <a:r>
              <a:rPr lang="zh-CN" altLang="en-US"/>
              <a:t>表现和内容（结构）分离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		&lt;li&gt;</a:t>
            </a:r>
            <a:r>
              <a:rPr lang="zh-CN" altLang="en-US"/>
              <a:t>易于维护和</a:t>
            </a:r>
            <a:r>
              <a:rPr lang="en-US" altLang="zh-CN"/>
              <a:t>&lt;em&gt;</a:t>
            </a:r>
            <a:r>
              <a:rPr lang="zh-CN" altLang="en-US"/>
              <a:t>改版</a:t>
            </a:r>
            <a:r>
              <a:rPr lang="en-US" altLang="zh-CN"/>
              <a:t>&lt;/em&gt;&lt;/li&gt;</a:t>
            </a:r>
            <a:endParaRPr lang="en-US" altLang="zh-CN"/>
          </a:p>
          <a:p>
            <a:r>
              <a:rPr lang="en-US" altLang="zh-CN"/>
              <a:t>					&lt;li&gt;</a:t>
            </a:r>
            <a:r>
              <a:rPr lang="zh-CN" altLang="en-US"/>
              <a:t>更好的控制页面布局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	&lt;/ul&gt;</a:t>
            </a:r>
            <a:endParaRPr lang="en-US" altLang="zh-CN"/>
          </a:p>
          <a:p>
            <a:r>
              <a:rPr lang="en-US" altLang="zh-CN"/>
              <a:t>			&lt;/li&gt;</a:t>
            </a:r>
            <a:endParaRPr lang="en-US" altLang="zh-CN"/>
          </a:p>
          <a:p>
            <a:r>
              <a:rPr lang="en-US" altLang="zh-CN"/>
              <a:t>			&lt;li&gt;CSS</a:t>
            </a:r>
            <a:r>
              <a:rPr lang="zh-CN" altLang="en-US"/>
              <a:t>设计与编写原则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&lt;/ul&gt;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4.7  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文档结构与元素类型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8" y="1773282"/>
            <a:ext cx="5908063" cy="374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816105" y="1612621"/>
            <a:ext cx="15139805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105" y="1773282"/>
            <a:ext cx="4584999" cy="399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4.7  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文档结构与元素类型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0687" y="1389497"/>
            <a:ext cx="11859550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4.7.2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元素类型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．块级元素（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display:block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．行级元素（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display:inline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．列表项元素（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display:list-item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．隐藏元素（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display:none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．其他分类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除了上述常用的分类之外，还包括以下分类：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display : inline-table | run-in | table | table-caption | table-cell | table-column | table-column-group | table-row | table-row-group | inherit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本章的</a:t>
            </a: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学习在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的方法，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的两个特性，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的基本语法和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的选择器。。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4.8  </a:t>
            </a:r>
            <a:r>
              <a:rPr lang="zh-CN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制作内容详情页</a:t>
            </a:r>
            <a:endParaRPr lang="zh-CN" altLang="en-US" sz="36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36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146070" y="414273"/>
            <a:ext cx="8109928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68" y="1413308"/>
            <a:ext cx="8495371" cy="459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4.8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制作内容详情页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9304" y="1208155"/>
            <a:ext cx="1154573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使用链接外部样式表的方法制作社区网内容详情网页的局部内容，本例文件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pt4-1.html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334" y="2180259"/>
            <a:ext cx="3671728" cy="393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4.8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制作内容详情页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9304" y="1208155"/>
            <a:ext cx="11545732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．前期准备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）栏目目录结构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在栏目文件夹下创建文件夹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images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，分别存放图像素材和外部样式表文件。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）页面素材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将本页面需要使用的图像素材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new.jpg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存放在文件夹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images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）外部样式表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在文件夹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下新建一个名为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new_xiangqing.css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的样式表文件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．制作页面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new_xiangqing.css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的代码如下：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4.8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制作内容详情页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2093" y="1529202"/>
            <a:ext cx="11689721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/*</a:t>
            </a:r>
            <a:r>
              <a:rPr lang="zh-CN" altLang="en-US"/>
              <a:t>新闻内容详情</a:t>
            </a:r>
            <a:r>
              <a:rPr lang="en-US" altLang="zh-CN"/>
              <a:t>new_xiangqing.css*/</a:t>
            </a:r>
            <a:endParaRPr lang="en-US" altLang="zh-CN"/>
          </a:p>
          <a:p>
            <a:r>
              <a:rPr lang="en-US" altLang="zh-CN"/>
              <a:t>.content{ width: 1200px; margin: 0 auto; margin-top: 34px; }</a:t>
            </a:r>
            <a:endParaRPr lang="en-US" altLang="zh-CN"/>
          </a:p>
          <a:p>
            <a:r>
              <a:rPr lang="en-US" altLang="zh-CN"/>
              <a:t>.hr1{ height:1px; border:none; border-top:1px solid rgb(204,204,204); margin-top: 5px; width: 902px; }</a:t>
            </a:r>
            <a:endParaRPr lang="en-US" altLang="zh-CN"/>
          </a:p>
          <a:p>
            <a:r>
              <a:rPr lang="en-US" altLang="zh-CN"/>
              <a:t>.new_xiangqing{ width: 902px; padding-right: 15px; }</a:t>
            </a:r>
            <a:endParaRPr lang="en-US" altLang="zh-CN"/>
          </a:p>
          <a:p>
            <a:r>
              <a:rPr lang="en-US" altLang="zh-CN"/>
              <a:t>.new_xiangqing h2{ font-size: 22px; line-height: 30px; text-align: center; color: #494949; margin-top: 30px;</a:t>
            </a:r>
            <a:endParaRPr lang="en-US" altLang="zh-CN"/>
          </a:p>
          <a:p>
            <a:r>
              <a:rPr lang="en-US" altLang="zh-CN"/>
              <a:t>font-weight: 600; }</a:t>
            </a:r>
            <a:endParaRPr lang="en-US" altLang="zh-CN"/>
          </a:p>
          <a:p>
            <a:r>
              <a:rPr lang="en-US" altLang="zh-CN"/>
              <a:t>.new_xiangqing h3{ font-size: 12px; line-height: 21px; color: #878787; text-align: center; margin-top: 5px;</a:t>
            </a:r>
            <a:endParaRPr lang="en-US" altLang="zh-CN"/>
          </a:p>
          <a:p>
            <a:r>
              <a:rPr lang="en-US" altLang="zh-CN"/>
              <a:t>font-weight: 300; }</a:t>
            </a:r>
            <a:endParaRPr lang="en-US" altLang="zh-CN"/>
          </a:p>
          <a:p>
            <a:r>
              <a:rPr lang="en-US" altLang="zh-CN"/>
              <a:t>.new_xiangqing p{ font-size: 14px; line-height: 30px; color: #4b4b4b; text-indent: 2em; }</a:t>
            </a:r>
            <a:endParaRPr lang="en-US" altLang="zh-CN"/>
          </a:p>
          <a:p>
            <a:r>
              <a:rPr lang="en-US" altLang="zh-CN"/>
              <a:t>.new_xiangqing img{ margin-left: 156px; width: 600px; height: 339px; margin-top: 20px; }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4.8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制作内容详情页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2889" y="1146643"/>
            <a:ext cx="11689721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网页结构文件</a:t>
            </a:r>
            <a:r>
              <a:rPr lang="en-US" altLang="zh-CN"/>
              <a:t>pt4-1.html</a:t>
            </a:r>
            <a:r>
              <a:rPr lang="zh-CN" altLang="en-US"/>
              <a:t>的</a:t>
            </a:r>
            <a:r>
              <a:rPr lang="en-US" altLang="zh-CN"/>
              <a:t>HTML</a:t>
            </a:r>
            <a:r>
              <a:rPr lang="zh-CN" altLang="en-US"/>
              <a:t>代码如下：</a:t>
            </a:r>
            <a:endParaRPr lang="zh-CN" altLang="en-US"/>
          </a:p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内容详情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&lt;link rel="stylesheet" href="css/new_xiangqing.css" /&gt;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&lt;div class="content"&gt;</a:t>
            </a:r>
            <a:endParaRPr lang="en-US" altLang="zh-CN"/>
          </a:p>
          <a:p>
            <a:r>
              <a:rPr lang="en-US" altLang="zh-CN"/>
              <a:t>			&lt;div class="new_xiangqing"&gt;</a:t>
            </a:r>
            <a:endParaRPr lang="en-US" altLang="zh-CN"/>
          </a:p>
          <a:p>
            <a:r>
              <a:rPr lang="en-US" altLang="zh-CN"/>
              <a:t>				&lt;hr class="hr1" /&gt;</a:t>
            </a:r>
            <a:endParaRPr lang="en-US" altLang="zh-CN"/>
          </a:p>
          <a:p>
            <a:r>
              <a:rPr lang="en-US" altLang="zh-CN"/>
              <a:t>				&lt;h2&gt;</a:t>
            </a:r>
            <a:r>
              <a:rPr lang="zh-CN" altLang="en-US"/>
              <a:t>到新疆去看花儿</a:t>
            </a:r>
            <a:r>
              <a:rPr lang="en-US" altLang="zh-CN"/>
              <a:t>&lt;/h2&gt;</a:t>
            </a:r>
            <a:endParaRPr lang="en-US" altLang="zh-CN"/>
          </a:p>
          <a:p>
            <a:r>
              <a:rPr lang="en-US" altLang="zh-CN"/>
              <a:t>				&lt;h3&gt;</a:t>
            </a:r>
            <a:r>
              <a:rPr lang="zh-CN" altLang="en-US"/>
              <a:t>发布时间：</a:t>
            </a:r>
            <a:r>
              <a:rPr lang="en-US" altLang="zh-CN"/>
              <a:t>2020-05-17&lt;/h3&gt;</a:t>
            </a:r>
            <a:endParaRPr lang="en-US" altLang="zh-CN"/>
          </a:p>
          <a:p>
            <a:r>
              <a:rPr lang="en-US" altLang="zh-CN"/>
              <a:t>				&lt;img src="images/new.jpg" /&gt;</a:t>
            </a:r>
            <a:endParaRPr lang="en-US" altLang="zh-CN"/>
          </a:p>
          <a:p>
            <a:r>
              <a:rPr lang="en-US" altLang="zh-CN"/>
              <a:t>				&lt;p&gt;</a:t>
            </a:r>
            <a:r>
              <a:rPr lang="zh-CN" altLang="en-US"/>
              <a:t>新疆是中国地理上面积最大的一个省份，占据祖国总面积的六分之一，可谓物产丰富，地源辽阔。从春天到冬天，每一个季节，这里的风景一旦被分享都会分分钟刷屏！</a:t>
            </a:r>
            <a:r>
              <a:rPr lang="en-US" altLang="zh-CN"/>
              <a:t>&lt;/p</a:t>
            </a:r>
            <a:r>
              <a:rPr lang="en-US" altLang="zh-CN" smtClean="0"/>
              <a:t>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4.8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制作内容详情页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0733" y="1292586"/>
            <a:ext cx="11689721" cy="535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				&lt;p&gt;</a:t>
            </a:r>
            <a:r>
              <a:rPr lang="zh-CN" altLang="en-US"/>
              <a:t>一到清明前后，这里便是一片粉色的世界，吐鲁番托克逊县的气温比乌鲁木齐高很多，早熟的杏子迫不及待地开花了。大片大片的杏花此地开放，漫山遍野，美丽极了。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		&lt;p&gt;</a:t>
            </a:r>
            <a:r>
              <a:rPr lang="zh-CN" altLang="en-US"/>
              <a:t>另外，在吐尔根近十万亩野杏花，银色雪山和绿色丘陵之间，也在趁势怒放，粉色的花瓣在天地之间，飘然开放，远处雪山还未消融，草色刚刚露出绿芽，一片粉色点缀，冰清玉洁，自带诗意。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		&lt;p&gt;</a:t>
            </a:r>
            <a:r>
              <a:rPr lang="zh-CN" altLang="en-US"/>
              <a:t>此时的新疆，已经进入了夏季，冰雪消融的河水开始滋润整个新疆大地，新疆也进入了一个绿色与花海的浪漫的世界。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		&lt;p&gt;</a:t>
            </a:r>
            <a:r>
              <a:rPr lang="zh-CN" altLang="en-US"/>
              <a:t>在天山下，在大草原上，根据海拔的高低，气温的不同，各色的花儿也在各自开放，牛羊在山坡上吃草，牧马人在挥舞马鞭，没有哪一个画面是不和谐的，也没有哪一个画面是不震撼的。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		&lt;p&gt;</a:t>
            </a:r>
            <a:r>
              <a:rPr lang="zh-CN" altLang="en-US"/>
              <a:t>喀拉峻大草原，位于新疆伊犁河谷的特克斯县境内，是西天山向伊犁河谷的过渡地带，这里降水丰富，气候凉爽，土质肥厚，十分适宜牧草的生长，生长有上百种优质牧草。不仅如此，喀拉峻草原还有独特的风景，优美流畅的草原丘体让喀拉峻草原更富有韵味，就像人体的自然曲线，又被称为“人体草原”，气候凉爽，风景优美，是很多旅行者心心念念的地方。</a:t>
            </a:r>
            <a:endParaRPr lang="zh-CN" altLang="en-US"/>
          </a:p>
          <a:p>
            <a:r>
              <a:rPr lang="zh-CN" altLang="en-US"/>
              <a:t>				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	&lt;/div&gt;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1" y="1260990"/>
            <a:ext cx="11249371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．使用内嵌样式表，设置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的属性，通过类选择器改变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span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的颜色，实现每个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span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设置的字呈现不同的颜色，如图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70163"/>
          <a:stretch>
            <a:fillRect/>
          </a:stretch>
        </p:blipFill>
        <p:spPr>
          <a:xfrm>
            <a:off x="3576345" y="2277244"/>
            <a:ext cx="4679653" cy="3275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1" y="1260990"/>
            <a:ext cx="11249371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．使用伪类相关的知识制作鼠标悬停效果，当鼠标悬停在链接上时，呈现不同的显示，如图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5939" r="-93"/>
          <a:stretch>
            <a:fillRect/>
          </a:stretch>
        </p:blipFill>
        <p:spPr>
          <a:xfrm>
            <a:off x="1632489" y="2760399"/>
            <a:ext cx="8546822" cy="2782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4743" y="1402416"/>
            <a:ext cx="1120426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．使用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制作社区网的页脚版权信息局部页面，如图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6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08" y="2565223"/>
            <a:ext cx="11528531" cy="223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666" y="1485303"/>
            <a:ext cx="77343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．使用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制作主页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logo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栏局部页面，如图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9" y="2306754"/>
            <a:ext cx="11664814" cy="257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1" y="1143319"/>
            <a:ext cx="67659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．使用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基本知识制作如图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所示的页面。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36" y="1631822"/>
            <a:ext cx="7415451" cy="481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4382" y="1039616"/>
            <a:ext cx="11637667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4.2.2  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内部样式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．内部样式表的格式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内部样式表的格式为：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&lt;style type="text/css"&gt;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1{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属性值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;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属性值 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…}  /*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注释内容 *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/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2{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属性值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;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属性值 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…}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  …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n{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属性值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;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属性值 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…}  /*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注释内容 *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/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&lt;/style&gt;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 smtClean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&lt;style&gt;…&lt;/style&gt;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标签对用来说明所要定义的样式。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type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属性指定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style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的语法来定义。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329744" y="285102"/>
            <a:ext cx="8430217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80176" y="1039616"/>
            <a:ext cx="10053783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．组合选择符的格式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其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格式为：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&lt;style type="text/css"&gt;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1,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2, … ,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n{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属性值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;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属性值 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…}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a,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b, … ,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m{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属性值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; 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属性值 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…}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&lt;/style&gt;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329744" y="285102"/>
            <a:ext cx="8430217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627" y="1182262"/>
            <a:ext cx="1162611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使用内部样式设计网页。本例文件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8063403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356" y="2160552"/>
            <a:ext cx="5039627" cy="407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183945" y="1094006"/>
            <a:ext cx="12561795" cy="535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个人博客网站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body {font-size: 11pt}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设置主体字体大小*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设置区块宽度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600px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、边框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1px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绿色虚线*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div {width: 780px; border: 1px green #00f;}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标题的字体、颜色、对齐方式*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h3 {font-family: 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黑体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 font-size: 22pt; color: black; text-align: center}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h3.title {font-size:18pt;font-weight:bold;color:#666;text-align:center}/*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的副标题*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设置段落文字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11pt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；黑色；文本缩进两个字符*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 {font-size: 11pt; color: black; text-indent: 2em}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p.img {text-align: center}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设置段落中的图像居中对齐*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p.author {color: blue; text-align: right}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设置段落中的作者文字蓝色、右对齐*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img {width:200;height:160;border:1px solid;color:skyblue}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设置图像的宽、高、边框*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</a:t>
            </a:r>
            <a:r>
              <a:rPr lang="en-US" altLang="zh-CN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932" y="1341314"/>
            <a:ext cx="1196879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&lt;h3&gt;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如何快速建立自己的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&lt;h3 class="title"&gt;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个人博客网站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 class="img"&gt;&lt;img src="images/blog.jpg"&gt;&lt;/p&gt;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各大博客门户网站相继关闭，做一个独立的个人博客网站是将来的趋势。越来越多的个人站长倾向于独立建站，那如何快速建立自己的个人博客网站呢？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个人博客应该简单、优雅、稳重、大气、低调，采用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HTML5+CSS3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设计，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nav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导航实现鼠标悬停渐变显示英文标题的效果，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banner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部分，选择大图作为背景，利用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animation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属性结合文字图片实现文字从左到右的渐变效果。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 class="author"&gt;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发布：小江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zh-CN" alt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9614" y="1225065"/>
            <a:ext cx="11580222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4.2.3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链入外部样式文件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&lt;link&gt;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标签链接样式表文件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&lt;link&gt;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标签必须放到页面的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&lt;head&gt;…&lt;/head&gt;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标签对内。其格式为：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&lt;head&gt;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…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&lt;link rel="stylesheet" href="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外部样式表文件名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.css" type="text/css"&gt;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…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&lt;/head&gt;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样式表文件的格式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样式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表文件的格式为：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1{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 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…}  /* 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注释内容 *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2{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 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…}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…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n{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 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…}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81" y="1059723"/>
            <a:ext cx="12189744" cy="649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4-3】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在网页中链入外部样式文件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style.css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。本例网页结构文件为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4-3.html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个人博客网站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&lt;link rel="stylesheet" href="css/style.css"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&lt;h3&gt;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如何快速建立自己的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&lt;h3 class="title"&gt;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个人博客网站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 class="img"&gt;&lt;img src="images/blog.jpg"&gt;&lt;/p&gt;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各大博客门户网站，相继关闭，做一个独立的个人博客网站，那是将来的趋势。越来越多的个人站长倾向于独立建站，有个属于自己的博客网站，那如何快速建立自己的个人博客网站呢？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个人博客应该简单、优雅、稳重、大气、低调，采用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HTML5+CSS3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设计，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nav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导航实现鼠标悬停渐变显示英文标题的效果，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banner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部分，选择大图作为背景，利用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animation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属性结合文字图片实现文字从左到右的渐变效果。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 class="author"&gt;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发布：小江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9999" y="1079030"/>
            <a:ext cx="11545733" cy="446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文件名为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style.css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，存放在文件夹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中，代码如下：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0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body 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{font-size: 11pt}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设置主体字体大小*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 {width: 780px; border: 1px green #00f;}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设置区块宽度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600px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、边框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1px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绿色虚线*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标题的字体、颜色、对齐方式*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 {font-family: 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黑体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 font-size: 22pt; color: black; text-align: center}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h3.title {font-size: 18pt; font-weight: bold; color: #666; text-align: center}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的副标题*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 {font-size: 11pt; color: black; text-indent: 2em}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设置段落文字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11pt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；黑色；文本缩进两个字符*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p.img {text-align: center}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设置段落中的图像居中对齐*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p.author {color: blue; text-align: right}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设置段落中的作者文字蓝色、右对齐*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img {width: 200; height: 160; border: 1px solid; color: skyblue}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设置图像的宽、高、边框*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3836" y="2481"/>
            <a:ext cx="4555459" cy="6855837"/>
          </a:xfrm>
          <a:custGeom>
            <a:avLst/>
            <a:gdLst>
              <a:gd name="connsiteX0" fmla="*/ 0 w 4556896"/>
              <a:gd name="connsiteY0" fmla="*/ 0 h 6858000"/>
              <a:gd name="connsiteX1" fmla="*/ 1071144 w 4556896"/>
              <a:gd name="connsiteY1" fmla="*/ 0 h 6858000"/>
              <a:gd name="connsiteX2" fmla="*/ 2110154 w 4556896"/>
              <a:gd name="connsiteY2" fmla="*/ 0 h 6858000"/>
              <a:gd name="connsiteX3" fmla="*/ 4556896 w 4556896"/>
              <a:gd name="connsiteY3" fmla="*/ 0 h 6858000"/>
              <a:gd name="connsiteX4" fmla="*/ 3485752 w 4556896"/>
              <a:gd name="connsiteY4" fmla="*/ 6858000 h 6858000"/>
              <a:gd name="connsiteX5" fmla="*/ 2110154 w 4556896"/>
              <a:gd name="connsiteY5" fmla="*/ 6858000 h 6858000"/>
              <a:gd name="connsiteX6" fmla="*/ 0 w 455689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6896" h="6858000">
                <a:moveTo>
                  <a:pt x="0" y="0"/>
                </a:moveTo>
                <a:lnTo>
                  <a:pt x="1071144" y="0"/>
                </a:lnTo>
                <a:lnTo>
                  <a:pt x="2110154" y="0"/>
                </a:lnTo>
                <a:lnTo>
                  <a:pt x="4556896" y="0"/>
                </a:lnTo>
                <a:lnTo>
                  <a:pt x="3485752" y="6858000"/>
                </a:lnTo>
                <a:lnTo>
                  <a:pt x="21101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929" y="792139"/>
            <a:ext cx="253343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8730" y="792138"/>
            <a:ext cx="156916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98730" y="1552410"/>
            <a:ext cx="156916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864324" y="1643924"/>
            <a:ext cx="7271461" cy="35729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章 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CSS3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基础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4.1  </a:t>
            </a:r>
            <a:r>
              <a:rPr lang="en-US" altLang="zh-CN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en-US" altLang="zh-CN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4.3 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的两个主要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特性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4.4  CSS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的基本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器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4.6  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属性值的写法和单位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4.7  HTML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文档结构与元素类型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4.8 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制作内容详情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页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7" y="1572513"/>
            <a:ext cx="6442494" cy="464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387" y="1518140"/>
            <a:ext cx="4785345" cy="469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0143" y="1485303"/>
            <a:ext cx="11096999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4.2.4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导入外部样式文件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&lt;style type="text/css"&gt;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@import url("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外部样式表的文件名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1.css");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@import url("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外部样式表的文件名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2.css");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其他样式表的声明</a:t>
            </a:r>
            <a:endParaRPr lang="zh-CN" alt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&lt;/style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 sz="2400" b="1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外部样式表的文件名”指定要导入的样式表文件，扩展名为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45" y="2781207"/>
            <a:ext cx="4662694" cy="3772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30496" y="1463693"/>
            <a:ext cx="1118124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4-4】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使用导入外部样式文件制作页面，导入的外部样式文件（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extstyle.css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）中包含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.bgcolor{background: blue}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。本例网页文件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4-4.html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7628" y="1201392"/>
            <a:ext cx="11698104" cy="4215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文件名为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extstyle.css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，存放在文件夹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中，代码如下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body {font-size: 11pt}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设置主体字体大小*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 {width: 780px; border: 1px green #00f;}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设置区块宽度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600px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、边框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1px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绿色虚线*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 {font-family: 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黑体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 font-size: 22pt; color: black; text-align: center}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标题的字体、颜色、对齐方式*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h3.title {font-size: 18pt; font-weight: bold; color: #666; text-align: center}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的副标题*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 {font-size: 11pt; color: black; text-indent: 2em}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设置段落文字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11pt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；黑色；文本缩进两个字符*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p.img {text-align: center}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设置段落中的图像居中对齐*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p.author {color: blue; text-align: right}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设置段落中的作者文字蓝色、右对齐*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img {width: 200; height: 160; border: 1px solid; color: skyblue}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设置图像的宽、高、边框*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.bgcolor{background:blue}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设置类，背景为蓝色*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94739" y="191955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9999" y="1231780"/>
            <a:ext cx="10753792" cy="350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网页结构文件的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代码如下：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个人博客网站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@import url(css/extstyle.css);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/* 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设置类，字体为黑色；背景为黄色 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.bgcolor { color: black; background: yellow;}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</a:t>
            </a:r>
            <a:r>
              <a:rPr lang="en-US" altLang="zh-CN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94739" y="191955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792" y="1117843"/>
            <a:ext cx="1208462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&lt;h3 class="bgcolor"&gt;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如何快速建立自己的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&lt;h3 class="title"&gt;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个人博客网站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 class="img"&gt;&lt;img src="images/blog.jpg"&gt;&lt;/p&gt;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各大博客门户网站，相继关闭，做一个独立的个人博客网站，那是将来的趋势。越来越多的个人站长倾向于独立建站，有个属于自己的博客网站，那如何快速建立自己的个人博客网站呢？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 style="color:blue"&gt;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个人博客应该简单、优雅、稳重、大气、低调，采用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HTML5+CSS3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设计，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nav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导航实现鼠标悬停渐变显示英文标题的效果，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banner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部分，选择大图作为背景，利用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animation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属性结合文字图片实现文字从左到右的渐变效果。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 class="author"&gt;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发布：小江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</a:t>
            </a:r>
            <a:r>
              <a:rPr lang="en-US" altLang="zh-CN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本节介绍</a:t>
            </a:r>
            <a:r>
              <a:rPr lang="en-US" altLang="zh-CN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的两个主要特性。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197718" y="1864712"/>
            <a:ext cx="113192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4.3  CSS</a:t>
            </a:r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的两个主要特性</a:t>
            </a:r>
            <a:endParaRPr lang="zh-CN" alt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2371" y="1230417"/>
            <a:ext cx="11033388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层叠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的第一个特性是“层叠”，层叠（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cascade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）是指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能够对同一个元素应用多个样式表的能力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4-5】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样式表的层叠示例。在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标签中嵌套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4-5.html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4.3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的两个主要特性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8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94" y="3699392"/>
            <a:ext cx="5466720" cy="239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78724" y="1225791"/>
            <a:ext cx="11465356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多重样式表的层叠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div { color: red; font-size: 12pt; 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 { color: blue; 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&lt;!-- p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元素里的内容会继承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定义的属性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--&gt;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这个段落的文字为蓝色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号字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4.3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的两个主要特性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7761" y="1329184"/>
            <a:ext cx="11545733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继承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的第二个特性是“继承”，继承指的是特定的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属性可以从父元素向下传递到子元素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4-6】CSS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继承示例，本例文件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4-6.html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4-8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7079" y="-23207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4.3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的两个主要特性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318" y="3527662"/>
            <a:ext cx="4103696" cy="300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4.1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26"/>
          <p:cNvSpPr>
            <a:spLocks noChangeArrowheads="1"/>
          </p:cNvSpPr>
          <p:nvPr/>
        </p:nvSpPr>
        <p:spPr bwMode="auto">
          <a:xfrm>
            <a:off x="264590" y="1161241"/>
            <a:ext cx="11301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>
              <a:buNone/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4.1.1  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的发展历史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1. CSS 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</a:rPr>
              <a:t>1.0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1996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年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12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W3C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发布了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规范的第一个版本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CSS 1.0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</a:rPr>
              <a:t>规范。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endParaRPr lang="en-US" altLang="zh-CN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</a:rPr>
              <a:t>2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. CSS 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</a:rPr>
              <a:t>2.0/2.1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1998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年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W3C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发布了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CSS 2.0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版本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</a:rPr>
              <a:t>规范。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endParaRPr lang="en-US" altLang="zh-CN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</a:rPr>
              <a:t>3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. CSS 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</a:rPr>
              <a:t>3.0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2001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年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月，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W3C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完成了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CSS 3.0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的工作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</a:rPr>
              <a:t>草案。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2489" y="4061630"/>
            <a:ext cx="1531286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4.3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的两个主要特性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637" y="1077590"/>
            <a:ext cx="11473737" cy="549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继承示例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 {color: #00f; 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定义文字颜色为蓝色*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   text-decoration: underline; 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增加下划线*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 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 em { 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元素中的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em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子元素定义样式*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font-size: 24px; 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定义文字大小为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24px*/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color: #f00; 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定义文字颜色为红色*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 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</a:t>
            </a:r>
            <a:r>
              <a:rPr lang="en-US" altLang="zh-CN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2489" y="4061630"/>
            <a:ext cx="1531286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4.3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的两个主要特性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637" y="1077590"/>
            <a:ext cx="11473737" cy="632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&lt;h3&gt;CSS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基础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&lt;p&gt;CSS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是一组格式设置规则，用于控制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&lt;em&gt;Web&lt;/em&gt;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网页的外观。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&lt;ul&gt;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&lt;li&gt;CSS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的优点</a:t>
            </a:r>
            <a:endParaRPr lang="zh-CN" alt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&lt;ul&gt;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	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表现和内容（结构）分离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&lt;/li&gt;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	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易于维护和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&lt;em&gt;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改版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&lt;/em&gt;&lt;/li&gt;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	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更好的控制页面布局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&lt;/li&gt;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&lt;/ul&gt;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&lt;/li&gt;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&lt;li&gt;CSS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设计与编写原则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&lt;/li&gt;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&lt;/ul&gt;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本节介绍</a:t>
            </a:r>
            <a:r>
              <a:rPr lang="en-US" altLang="zh-CN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的基本</a:t>
            </a: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语法。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4.4  CSS</a:t>
            </a:r>
            <a:r>
              <a:rPr lang="zh-CN" altLang="en-US" sz="3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的基本</a:t>
            </a:r>
            <a:r>
              <a:rPr lang="zh-CN" altLang="en-US" sz="32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endParaRPr lang="zh-CN" altLang="en-US" sz="32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4.4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的基本语法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81" y="-183515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7626" y="1317351"/>
            <a:ext cx="11770099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基本语法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的基本语法由两部分组成，其格式为：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selector{property1: value1; property2: value2; ... }  /* 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选择符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{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}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*/</a:t>
            </a:r>
            <a:endParaRPr lang="en-US" altLang="zh-CN" sz="2400" b="1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selector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被称为选择器，选择器决定了样式定义需要改变的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property: value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被称为样式声明，由一条或多条样式，并用冒号隔开，以分号结束，包含在一对大括号“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{}”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内。每一条样式声明由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property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（属性）和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value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（属性的值）组成。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 {color: yellow; font-size: 18px;}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28" y="3995950"/>
            <a:ext cx="4082591" cy="175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4.4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的基本语法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81" y="-183515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7626" y="1317351"/>
            <a:ext cx="11770099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例如，下面这行代码的作用是将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元素内的文字颜色定义为蓝色，同时将字体大小设置为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像素。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 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{color: yellow; font-size: 18px;}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下图的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示意图展示了上面这段代码的结构。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29" y="3519925"/>
            <a:ext cx="4082591" cy="175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4.4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的基本语法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9126" y="1367549"/>
            <a:ext cx="1079920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注意事项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）属性名和属性值要正确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property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（属性）是由官方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规范约定的，而不是自定义的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每个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属性有一个值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value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（属性值），属性和值用冒号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分开。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）记得写引号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如果值为若干单词，则要给值加引号。例如下面代码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 {font-family: "sans serif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";}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4.4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的基本语法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43868" y="1113336"/>
            <a:ext cx="11746369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）多重声明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如果要定义不止一个声明，则需要用分号将每个声明分开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就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像这样：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 {text-align:center; color:red;}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）代码的可读性、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一般来说，为了方便阅读样式，应该在每行只描述一个属性，属性末尾都需要加上分号，这样可以增强样式定义的可读性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body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{ font-family: "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华文中宋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设置字体*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font-size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 12px;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设置文字大小为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12px*/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color: #000;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设置文字颜色为黑色*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background-color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 #fff;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设置背景颜色为白色*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对于有一定基础的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设计人员可以将上述代码改写为如下：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body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的样式为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12px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大小的黑色华文中宋字体，且背景颜色为白色*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body{font-family:"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华文中宋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"; font-size:12px; color:#000; background-color:#fff;}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4.4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的基本语法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371" y="1231402"/>
            <a:ext cx="10799200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）空格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多重声明和空格的使用使得样式表更容易被编辑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）大小写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对大小写不敏感，但在编写样式时，推荐属性名和属性值都用小写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）选择器的分组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具有相同样式的选择器，可以将这一系列的选择器分成一个组，用逗号将每个选择器隔开。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，定义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h1~h6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标题的颜色都为蓝色，对所有的标题元素合为一组。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h1,h2,h3,h4,h5,h6 { color: blue;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本节介绍</a:t>
            </a:r>
            <a:r>
              <a:rPr lang="en-US" altLang="zh-CN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的选择器。选择器（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selector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）也被称为选择符，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选择器用于指明样式对哪些元素生效。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</a:t>
            </a:r>
            <a:r>
              <a:rPr lang="zh-CN" altLang="en-US" sz="4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器</a:t>
            </a:r>
            <a:endParaRPr lang="zh-CN" altLang="en-US" sz="40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6085" y="1236411"/>
            <a:ext cx="11693637" cy="2922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元素选择器的格式如下：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 {property1: value1; property2: value2; ... 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，下面定义为网页设置默认字体。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body,p,div,blockquote,td,th,dl,ul,ol { font-family: Verdana, Arial, Helvetica; font-size: 1em; color: black;}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4.1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26"/>
          <p:cNvSpPr>
            <a:spLocks noChangeArrowheads="1"/>
          </p:cNvSpPr>
          <p:nvPr/>
        </p:nvSpPr>
        <p:spPr bwMode="auto">
          <a:xfrm>
            <a:off x="264590" y="1161241"/>
            <a:ext cx="11301600" cy="48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</a:rPr>
              <a:t>4.1.2  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设计与编写原则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．目录结构命名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</a:rPr>
              <a:t>规范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存放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样式文件的目录一般命名为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style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或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endParaRPr lang="zh-CN" altLang="en-US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样式文件的命名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</a:rPr>
              <a:t>规范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这个文件一般命名为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style.css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或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css.css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endParaRPr lang="zh-CN" altLang="en-US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选择符的命名规范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所有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选择符必须由小写英文字母、“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_”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下划线、数字组成，必须以字母开头，不能为纯数字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读者可以参考表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4-1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中的样式命名。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5503" y="1231402"/>
            <a:ext cx="11884734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通配符选择器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编写代码时，用“*”表示通配符选择符。其格式为：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*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{property1: value1; property2: value2; ... 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，代码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* 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{ margin:0px;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外边距设置为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0*/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padding:0px;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内边距设置为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0*/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4-7】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通配符选择器示例。本例文件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4-7.html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4-10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372" y="3952321"/>
            <a:ext cx="5039627" cy="267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999" y="1063365"/>
            <a:ext cx="11761716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通配符选择器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* {color: #000;} 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所有文字的颜色为黑色*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 {color: #00f;} 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段落文字的颜色为蓝色*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 * {color: #f00;} 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段落子元素文字的颜色为红色*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&lt;h3&gt;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通配符选择器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&lt;/h2&gt;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&lt;div&gt;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默认的文字颜色为黑色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段落文字颜色为蓝色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&lt;p&gt;&lt;span&gt;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段落子元素的文字颜色为红色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&lt;/span&gt;&lt;/p&gt;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7684" y="1231402"/>
            <a:ext cx="11249371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4.5.3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属性选择器的格式如下：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E[attribute] {property1: value1; property2: value2; ... 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878" y="2495675"/>
            <a:ext cx="1157549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4-8】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属性选择器示例，本例文件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4-8.html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492" y="2985474"/>
            <a:ext cx="3311755" cy="35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1584" y="1101869"/>
            <a:ext cx="11617727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属性选择器示例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img[alt] {border: 3px solid #00F;} 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作用任何带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alt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img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a[href][title] {font-weight: bold;} 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作用同时带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href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a[href="www.taobao.com"][title="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淘宝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"] {font-size: 18px;} 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作用地址指向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www.taobao.com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并且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淘宝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a[title~="baidu"] {color: red;}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*[lang|="en"] {color: blue;}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p[title^="my"] {color: yellow;}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p[title$="Test"] {color: green;}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p[title*="est"] {background-color: aqua;}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</a:t>
            </a:r>
            <a:r>
              <a:rPr lang="en-US" altLang="zh-CN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1584" y="1101869"/>
            <a:ext cx="11617727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&lt;p&gt;&lt;img src="images/tulip.jpg" alt="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郁金香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 width="200" height="120" /&gt;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&lt;img src="images/tulip.jpg" width="200" height="120" /&gt;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&lt;a href="www.taobao.com" title="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淘宝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淘宝网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&lt;a href="http://www.baidu.com/" title="www baidu com"&gt;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&lt;!--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属性包含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个值（多个值使用空格分隔），其中一个为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baidu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，因此可匹配样式。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--&gt;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 lang="en"&gt;E[attribute|=value]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属性值选择器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 lang="en-US"&gt;E[attribute|=value]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属性值选择器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 title="myTest"&gt;E[attribute^=value]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属性值子串选择器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 title="myTest"&gt;E[attribute$=value]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属性值子串选择器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 title="myTest"&gt;E[attribute*=value]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属性值子串选择器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7059" y="1265200"/>
            <a:ext cx="11689721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4.5.4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派生选择器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后代选择器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后代选择器（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Descendant Selector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）又称为包含选择器，后代选择器可以选择某元素后代的元素，两个元素之间的层次间隔可以是无限的。其格式如下：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父元素  子元素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{property: valuel; property2: value2; ..}.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4-9】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后代选择器示例，希望只对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元素中的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em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元素应用样式，本例文件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4-9.html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82" y="3934426"/>
            <a:ext cx="5543589" cy="248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6909" y="1169262"/>
            <a:ext cx="11650817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后代选择器示例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h3 em {color:red;}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&lt;h3&gt;HTML5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语言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&lt;em&gt;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基础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&lt;/em&gt;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知识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&lt;h3&gt;HTML5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语言基础知识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&lt;p&gt;HTML5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的标签按功能类别分为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&lt;em&gt;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基础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&lt;/em&gt;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标签、格式标签、链接标签等。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</a:t>
            </a:r>
            <a:r>
              <a:rPr lang="en-US" altLang="zh-CN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627" y="1172874"/>
            <a:ext cx="1139336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子元素选择器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父元素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&gt; 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子元素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{property: valuel; property2: value2;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..}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子选择器使用了大于号（子结合符）。子结合符两边可以有空白符，这是可选的。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例如，如果希望选择只作为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元素子元素的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strong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元素，可以这样写：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h1 &gt; strong {color:red;}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如果从右向左读，选择器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 &gt; strong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可以解释为“选择作为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元素子元素的所有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strong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元素”。这个规则会把第一个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下面的两个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strong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元素变为红色，但是第二个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strong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不受影响：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&lt;h3&gt;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这是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&lt;strong&gt;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非常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&lt;/strong&gt; &lt;strong&gt;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非常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&lt;/strong&gt;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重要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&lt;h3&gt;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这是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&lt;em&gt;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真的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&lt;strong&gt;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非常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&lt;/strong&gt;&lt;/em&gt;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重要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2092" y="1172874"/>
            <a:ext cx="11689722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相邻兄弟选择器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兄弟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 +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兄弟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 {property: valuel; property2: value2; 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..}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，如果要把紧接在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元素后出现的元素段落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改成红色，可以这样写：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 + p {color: red;}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这个选择器读作：“选择紧接在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元素后出现的段落，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元素拥有共同的父元素”。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4-10】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相邻兄弟选择器示例，本例文件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4-10.html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2291" y="1172874"/>
            <a:ext cx="11617727" cy="535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相邻兄弟选择器示例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h3+p {color: red;}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p+p+p {color: blue;}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li+li {	background-color: aqua;}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第零个段落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第一个段落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&lt;h3&gt;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标题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3&lt;/h3&gt;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第二个段落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&lt;/p&gt;&lt;!--p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相邻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为红色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--&gt;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第三个段落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第四个段落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&lt;/p&gt;&lt;!--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连续第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为相邻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--&gt;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第五个段落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&lt;/p&gt;&lt;!--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也是连续的第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相邻</a:t>
            </a:r>
            <a:r>
              <a:rPr lang="en-US" altLang="zh-CN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--&gt;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439" y="1485303"/>
            <a:ext cx="3419022" cy="4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21" y="1413308"/>
            <a:ext cx="9272272" cy="479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4702" y="1200212"/>
            <a:ext cx="11617727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&lt;ul&gt;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咖啡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&lt;/li&gt;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茶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&lt;/li&gt;&lt;!--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第二个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标签会选中，因为它是第一个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标签紧邻的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--&gt;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可口可乐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&lt;/li&gt;&lt;!--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第三个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标签也会选中：因为第三个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标签的上一个标签也是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&lt;li&gt; 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标签，也满足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选择器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li+li{}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的条件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--&gt;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&lt;/ul&gt;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&lt;ol&gt;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面包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&lt;/li&gt;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馍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&lt;/li&gt;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&lt;LI&gt;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汉堡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&lt;/LI&gt;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&lt;/ol&gt;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7627" y="1172874"/>
            <a:ext cx="11545732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4.5.5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兄弟选择器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 ~ 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 {propertyl: valuel; property2: value2; ...}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4-11】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兄弟选择器示例，本例文件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4-11.html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61" y="2760367"/>
            <a:ext cx="3893664" cy="373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8278" y="1210333"/>
            <a:ext cx="1153735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4.5.6  id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选择器可以为标有特定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的单一的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元素指定单独的样式。定义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选择器时要在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名称前加上一个“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#”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号。其格式为：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E#idValue {propertyl: valuel; property2: value2;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...}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4-12】id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选择器示例，本例文件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4-12.html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92" y="3529044"/>
            <a:ext cx="3383749" cy="302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7626" y="1195931"/>
            <a:ext cx="11698105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&lt;title&gt;id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选择器示例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#title {color: red;}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#sub_title {	background-color: aqua;}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#p_content, #p_title strong {color: blue;}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p{text-indent: 2em;}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&lt;h2 id="title"&gt;CSS3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&lt;/h2&gt;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 id="p_content"&gt;CSS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Cascading Style Sheet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，串联样式表，也叫层叠样式表），简称为样式表，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是用于定义如何显示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元素，控制网页样式并将样式与网页内容分离的一种标记性语言。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&lt;h2 id="sub_title"&gt;CSS3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语法基础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&lt;/h2&gt;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&lt;p&gt;CSS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的基本语法由两部分组成，其格式为：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 id="p_title"&gt;&lt;strong&gt;selector{property1: value1; property2: value2; ... } &lt;/strong&gt;&lt;/p&gt;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&lt;p&gt;selector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被称为选择器，选择器决定了样式定义需要改变的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元素。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property: value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被称为样式声明，有一条或多条样式时，用冒号隔开，以分号结束，包含在一对大括号“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{}”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内。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626" y="1091854"/>
            <a:ext cx="11842094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4.5.7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类选择器可以为指定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元素指定样式。其格式如下：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E.classValue {propertyl: valuel; property2: value2; ...}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4-13】class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选择器示例，本例文件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4-13.html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24" y="2737829"/>
            <a:ext cx="4175691" cy="373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999" y="952065"/>
            <a:ext cx="11599448" cy="6462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&lt;title&gt;class</a:t>
            </a:r>
            <a:r>
              <a:rPr lang="zh-CN" altLang="en-US"/>
              <a:t>选择器示例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.keynote{background: beige;</a:t>
            </a:r>
            <a:endParaRPr lang="en-US" altLang="zh-CN"/>
          </a:p>
          <a:p>
            <a:r>
              <a:rPr lang="en-US" altLang="zh-CN"/>
              <a:t>				   font-weight: bold;color: blue;}</a:t>
            </a:r>
            <a:endParaRPr lang="en-US" altLang="zh-CN"/>
          </a:p>
          <a:p>
            <a:r>
              <a:rPr lang="en-US" altLang="zh-CN"/>
              <a:t>			p.important{color: red;} 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&lt;h2 class="keynote"&gt;CSS3</a:t>
            </a:r>
            <a:r>
              <a:rPr lang="zh-CN" altLang="en-US"/>
              <a:t>简介</a:t>
            </a:r>
            <a:r>
              <a:rPr lang="en-US" altLang="zh-CN"/>
              <a:t>&lt;/h2&gt;</a:t>
            </a:r>
            <a:endParaRPr lang="en-US" altLang="zh-CN"/>
          </a:p>
          <a:p>
            <a:r>
              <a:rPr lang="en-US" altLang="zh-CN"/>
              <a:t>		&lt;p&gt;CSS</a:t>
            </a:r>
            <a:r>
              <a:rPr lang="zh-CN" altLang="en-US"/>
              <a:t>（</a:t>
            </a:r>
            <a:r>
              <a:rPr lang="en-US" altLang="zh-CN"/>
              <a:t>Cascading Style Sheets</a:t>
            </a:r>
            <a:r>
              <a:rPr lang="zh-CN" altLang="en-US"/>
              <a:t>，串联样式表，也叫层叠样式单），简称为样式表，</a:t>
            </a:r>
            <a:r>
              <a:rPr lang="en-US" altLang="zh-CN"/>
              <a:t>CSS</a:t>
            </a:r>
            <a:r>
              <a:rPr lang="zh-CN" altLang="en-US"/>
              <a:t>是用于定义如何显示</a:t>
            </a:r>
            <a:r>
              <a:rPr lang="en-US" altLang="zh-CN"/>
              <a:t>HTML</a:t>
            </a:r>
            <a:r>
              <a:rPr lang="zh-CN" altLang="en-US"/>
              <a:t>元素，控制网页样式并将样式与网页内容分离的一种标记性语言。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&lt;h2&gt;CSS3</a:t>
            </a:r>
            <a:r>
              <a:rPr lang="zh-CN" altLang="en-US"/>
              <a:t>语法基础</a:t>
            </a:r>
            <a:r>
              <a:rPr lang="en-US" altLang="zh-CN"/>
              <a:t>&lt;/h2&gt;</a:t>
            </a:r>
            <a:endParaRPr lang="en-US" altLang="zh-CN"/>
          </a:p>
          <a:p>
            <a:r>
              <a:rPr lang="en-US" altLang="zh-CN"/>
              <a:t>		&lt;p class="keynote"&gt;CSS</a:t>
            </a:r>
            <a:r>
              <a:rPr lang="zh-CN" altLang="en-US"/>
              <a:t>的基本语法由两部分组成，其格式为：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&lt;p class="important"&gt;&lt;strong&gt;selector{property1: value1; property2: value2; ... } &lt;/strong&gt;&lt;/p&gt;</a:t>
            </a:r>
            <a:endParaRPr lang="en-US" altLang="zh-CN"/>
          </a:p>
          <a:p>
            <a:r>
              <a:rPr lang="en-US" altLang="zh-CN"/>
              <a:t>		&lt;p&gt;selector</a:t>
            </a:r>
            <a:r>
              <a:rPr lang="zh-CN" altLang="en-US"/>
              <a:t>被称为选择器，选择器决定了样式定义需要改变的</a:t>
            </a:r>
            <a:r>
              <a:rPr lang="en-US" altLang="zh-CN"/>
              <a:t>HTML</a:t>
            </a:r>
            <a:r>
              <a:rPr lang="zh-CN" altLang="en-US"/>
              <a:t>元素。</a:t>
            </a:r>
            <a:r>
              <a:rPr lang="en-US" altLang="zh-CN"/>
              <a:t>property: value</a:t>
            </a:r>
            <a:r>
              <a:rPr lang="zh-CN" altLang="en-US"/>
              <a:t>被称为样式声明，有一条或多条样式时，用冒号隔开，以分号结束，包含在一对大括号“</a:t>
            </a:r>
            <a:r>
              <a:rPr lang="en-US" altLang="zh-CN"/>
              <a:t>{}”</a:t>
            </a:r>
            <a:r>
              <a:rPr lang="zh-CN" altLang="en-US"/>
              <a:t>内。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</a:t>
            </a:r>
            <a:r>
              <a:rPr lang="en-US" altLang="zh-CN" smtClean="0"/>
              <a:t>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2070" y="1206454"/>
            <a:ext cx="10943189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4.5.8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类选择器的语法格式如下：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selector:pseudo-class {propertyl: valuel; property2: value2; ...}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selector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表示一个选择器。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pseudo-class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表示伪类名。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类也可与伪类搭配使用。伪类选择器的语法格式如下：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selector.class : pseudo-class {property: value}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10" y="3933122"/>
            <a:ext cx="10258049" cy="2333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999" y="1214687"/>
            <a:ext cx="11609344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4-14】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伪类的应用。当鼠标悬停在超链接的时候背景色变为其他颜色，并且添加了边框线，待鼠标离开超链接时又恢复到默认状态，这种效果就可以通过伪类实现。本例文件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4-14.html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48" y="2560142"/>
            <a:ext cx="11019681" cy="3532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7627" y="1231402"/>
            <a:ext cx="11609344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/>
              <a:t>&lt;!</a:t>
            </a:r>
            <a:r>
              <a:rPr lang="en-US" altLang="zh-CN"/>
              <a:t>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伪类示例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a:link {color: blue;} /*</a:t>
            </a:r>
            <a:r>
              <a:rPr lang="zh-CN" altLang="en-US"/>
              <a:t>超链接单击之前是蓝色*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a:visited {color: red;} /*</a:t>
            </a:r>
            <a:r>
              <a:rPr lang="zh-CN" altLang="en-US"/>
              <a:t>超链接单击之后是红色*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/*</a:t>
            </a:r>
            <a:r>
              <a:rPr lang="zh-CN" altLang="en-US"/>
              <a:t>鼠标悬停是绿色，较大的字体，背景是湖绿色*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a:hover {color: green;font-size: large;background-color: aqua;}</a:t>
            </a:r>
            <a:endParaRPr lang="en-US" altLang="zh-CN"/>
          </a:p>
          <a:p>
            <a:r>
              <a:rPr lang="en-US" altLang="zh-CN"/>
              <a:t>			/*</a:t>
            </a:r>
            <a:r>
              <a:rPr lang="zh-CN" altLang="en-US"/>
              <a:t>鼠标单击链接，但是不松手的时候，字体是黑色，背景是蓝紫色*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a:active {color: black;background-color: blueviolet;}</a:t>
            </a:r>
            <a:endParaRPr lang="en-US" altLang="zh-CN"/>
          </a:p>
          <a:p>
            <a:r>
              <a:rPr lang="en-US" altLang="zh-CN"/>
              <a:t>			input:focus {background-color: yellow;} /*</a:t>
            </a:r>
            <a:r>
              <a:rPr lang="zh-CN" altLang="en-US"/>
              <a:t>输入框获得焦点时，背景色是黄色*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/*</a:t>
            </a:r>
            <a:r>
              <a:rPr lang="zh-CN" altLang="en-US"/>
              <a:t>列表的第一项元素字体是</a:t>
            </a:r>
            <a:r>
              <a:rPr lang="en-US" altLang="zh-CN"/>
              <a:t>22px</a:t>
            </a:r>
            <a:r>
              <a:rPr lang="zh-CN" altLang="en-US"/>
              <a:t>，背景色是浅蓝色*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li:first-child {font-size: 22px;background-color: #00FFFF;}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090" y="1051390"/>
            <a:ext cx="11617727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&lt;p&gt;</a:t>
            </a:r>
            <a:r>
              <a:rPr lang="zh-CN" altLang="en-US"/>
              <a:t>应用最为广泛锚点元素</a:t>
            </a:r>
            <a:r>
              <a:rPr lang="en-US" altLang="zh-CN"/>
              <a:t>a</a:t>
            </a:r>
            <a:r>
              <a:rPr lang="zh-CN" altLang="en-US"/>
              <a:t>的几种状态（未访问链接状态、已访问链接状态、鼠标指针悬停在链接上的状态和被激活的链接状态）</a:t>
            </a:r>
            <a:r>
              <a:rPr lang="en-US" altLang="zh-CN"/>
              <a:t>:&lt;br /&gt;</a:t>
            </a:r>
            <a:endParaRPr lang="en-US" altLang="zh-CN"/>
          </a:p>
          <a:p>
            <a:r>
              <a:rPr lang="en-US" altLang="zh-CN"/>
              <a:t>			&lt;a href="https://www.taobao.com/"&gt;</a:t>
            </a:r>
            <a:r>
              <a:rPr lang="zh-CN" altLang="en-US"/>
              <a:t>淘宝</a:t>
            </a:r>
            <a:r>
              <a:rPr lang="en-US" altLang="zh-CN"/>
              <a:t>&lt;/a&gt;&lt;br /&gt;</a:t>
            </a:r>
            <a:endParaRPr lang="en-US" altLang="zh-CN"/>
          </a:p>
          <a:p>
            <a:r>
              <a:rPr lang="en-US" altLang="zh-CN"/>
              <a:t>			&lt;a href="https://www.bilibili.com/"&gt;</a:t>
            </a:r>
            <a:r>
              <a:rPr lang="zh-CN" altLang="en-US"/>
              <a:t>哔哩哔哩</a:t>
            </a:r>
            <a:r>
              <a:rPr lang="en-US" altLang="zh-CN"/>
              <a:t>&lt;/a&gt;</a:t>
            </a:r>
            <a:endParaRPr lang="en-US" altLang="zh-CN"/>
          </a:p>
          <a:p>
            <a:r>
              <a:rPr lang="en-US" altLang="zh-CN"/>
              <a:t>		&lt;/p&gt;</a:t>
            </a:r>
            <a:endParaRPr lang="en-US" altLang="zh-CN"/>
          </a:p>
          <a:p>
            <a:r>
              <a:rPr lang="en-US" altLang="zh-CN"/>
              <a:t>		&lt;form action="login" method="post"&gt;</a:t>
            </a:r>
            <a:endParaRPr lang="en-US" altLang="zh-CN"/>
          </a:p>
          <a:p>
            <a:r>
              <a:rPr lang="en-US" altLang="zh-CN"/>
              <a:t>			</a:t>
            </a:r>
            <a:r>
              <a:rPr lang="zh-CN" altLang="en-US"/>
              <a:t>用户名：</a:t>
            </a:r>
            <a:r>
              <a:rPr lang="en-US" altLang="zh-CN"/>
              <a:t>&lt;input type="text" name="username" id="username" value="" /&gt;&lt;br /&gt;</a:t>
            </a:r>
            <a:endParaRPr lang="en-US" altLang="zh-CN"/>
          </a:p>
          <a:p>
            <a:r>
              <a:rPr lang="en-US" altLang="zh-CN"/>
              <a:t>			</a:t>
            </a:r>
            <a:r>
              <a:rPr lang="zh-CN" altLang="en-US"/>
              <a:t>密码：</a:t>
            </a:r>
            <a:r>
              <a:rPr lang="en-US" altLang="zh-CN"/>
              <a:t>&lt;input type="password" name="password" id="password" value="" /&gt;</a:t>
            </a:r>
            <a:endParaRPr lang="en-US" altLang="zh-CN"/>
          </a:p>
          <a:p>
            <a:r>
              <a:rPr lang="en-US" altLang="zh-CN"/>
              <a:t>		&lt;/form&gt;</a:t>
            </a:r>
            <a:endParaRPr lang="en-US" altLang="zh-CN"/>
          </a:p>
          <a:p>
            <a:r>
              <a:rPr lang="en-US" altLang="zh-CN"/>
              <a:t>		&lt;div id=""&gt;</a:t>
            </a:r>
            <a:endParaRPr lang="en-US" altLang="zh-CN"/>
          </a:p>
          <a:p>
            <a:r>
              <a:rPr lang="en-US" altLang="zh-CN"/>
              <a:t>			&lt;ul&gt;</a:t>
            </a:r>
            <a:endParaRPr lang="en-US" altLang="zh-CN"/>
          </a:p>
          <a:p>
            <a:r>
              <a:rPr lang="en-US" altLang="zh-CN"/>
              <a:t>				&lt;li&gt;</a:t>
            </a:r>
            <a:r>
              <a:rPr lang="zh-CN" altLang="en-US"/>
              <a:t>咖啡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	&lt;li&gt;</a:t>
            </a:r>
            <a:r>
              <a:rPr lang="zh-CN" altLang="en-US"/>
              <a:t>茶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	&lt;li&gt;</a:t>
            </a:r>
            <a:r>
              <a:rPr lang="zh-CN" altLang="en-US"/>
              <a:t>可口可乐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&lt;/ul&gt;</a:t>
            </a:r>
            <a:endParaRPr lang="en-US" altLang="zh-CN"/>
          </a:p>
          <a:p>
            <a:r>
              <a:rPr lang="en-US" altLang="zh-CN"/>
              <a:t>			&lt;ol&gt;</a:t>
            </a:r>
            <a:endParaRPr lang="en-US" altLang="zh-CN"/>
          </a:p>
          <a:p>
            <a:r>
              <a:rPr lang="en-US" altLang="zh-CN"/>
              <a:t>				&lt;li&gt;</a:t>
            </a:r>
            <a:r>
              <a:rPr lang="zh-CN" altLang="en-US"/>
              <a:t>面包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	&lt;li&gt;</a:t>
            </a:r>
            <a:r>
              <a:rPr lang="zh-CN" altLang="en-US"/>
              <a:t>馍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	&lt;li&gt;</a:t>
            </a:r>
            <a:r>
              <a:rPr lang="zh-CN" altLang="en-US"/>
              <a:t>汉堡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&lt;/ol&gt;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33985" y="1147430"/>
            <a:ext cx="11565735" cy="544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例如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以下定义页面导航菜单选择符的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代码：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#nav_logo{…}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#nav_logo_ico</a:t>
            </a:r>
            <a:r>
              <a:rPr lang="en-US" altLang="zh-CN" sz="20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{…}</a:t>
            </a:r>
            <a:endParaRPr lang="en-US" altLang="zh-CN" sz="20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代码注释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中添加注释非常简单，它是以“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/*”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开始，以“*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/”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结尾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）结构性注释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例如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以下代码：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/* header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（定义网页头部区域）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------------------------------------------------------------*/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）提示性注释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例如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以下代码：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.news_list li span {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float:left;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设置新闻发布时间向左浮动，与新闻标题并列显示*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width:80px;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color:#999;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设置新闻发布时间为灰色，弱化发布的时间在视觉上的感觉*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/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}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</p:txBody>
      </p:sp>
      <p:sp>
        <p:nvSpPr>
          <p:cNvPr id="6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6326" y="1231402"/>
            <a:ext cx="11327412" cy="4215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4.5.9  UI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元素状态伪类选择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器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元素状态伪类选择器的语法格式如下：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E[ type="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元素类型属性值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 ]: pseudo-class {propertyl: valuel; property2: value2; ...}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E:hover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E:active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E:focus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例如，关键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代码为：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&lt;style type="text/css"&gt;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input:focus { outline: 1px solid red; /*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对所有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元素设置获取焦点时的样式*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}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&lt;/style&gt;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&lt;p&gt;&lt;label for="name"&gt;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姓名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 &lt;/label&gt;&lt;input type="text" name="name" /&gt;&lt;/p&gt;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&lt;p&gt;&lt;label for="email"&gt;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邮箱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 &lt;/label&gt;&lt;input type="text" name="email" /&gt;&lt;/p&gt;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515" y="1341314"/>
            <a:ext cx="1143921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4-17】E:hover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E:active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E:focus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伪类选择器的应用，本实例文件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4-17.html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在浏览器中运行时，鼠标指针经过、鼠标单击（但未松开）、鼠标获得焦点（单击松开）在浏览器中的显示效果如图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4-20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21" y="2834055"/>
            <a:ext cx="9702068" cy="2610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7901" y="1180399"/>
            <a:ext cx="11698104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选择器</a:t>
            </a:r>
            <a:r>
              <a:rPr lang="en-US" altLang="zh-CN"/>
              <a:t>E:hover</a:t>
            </a:r>
            <a:r>
              <a:rPr lang="zh-CN" altLang="en-US"/>
              <a:t>、</a:t>
            </a:r>
            <a:r>
              <a:rPr lang="en-US" altLang="zh-CN"/>
              <a:t>E:active</a:t>
            </a:r>
            <a:r>
              <a:rPr lang="zh-CN" altLang="en-US"/>
              <a:t>和</a:t>
            </a:r>
            <a:r>
              <a:rPr lang="en-US" altLang="zh-CN"/>
              <a:t>E:focus</a:t>
            </a:r>
            <a:r>
              <a:rPr lang="zh-CN" altLang="en-US"/>
              <a:t>应用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input[type="text"]:hover { /*</a:t>
            </a:r>
            <a:r>
              <a:rPr lang="zh-CN" altLang="en-US"/>
              <a:t>姓名框，鼠标经过（悬停）*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background-color: pink; }</a:t>
            </a:r>
            <a:endParaRPr lang="en-US" altLang="zh-CN"/>
          </a:p>
          <a:p>
            <a:r>
              <a:rPr lang="en-US" altLang="zh-CN"/>
              <a:t>			input[type="text"]:focus { /*</a:t>
            </a:r>
            <a:r>
              <a:rPr lang="zh-CN" altLang="en-US"/>
              <a:t>鼠标获得焦点（点击）并进行文字输入时*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background-color: #ccc; }</a:t>
            </a:r>
            <a:endParaRPr lang="en-US" altLang="zh-CN"/>
          </a:p>
          <a:p>
            <a:r>
              <a:rPr lang="en-US" altLang="zh-CN"/>
              <a:t>			input[type="text"]:active { /*</a:t>
            </a:r>
            <a:r>
              <a:rPr lang="zh-CN" altLang="en-US"/>
              <a:t>鼠标按下（按下还未松开）*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background-color: yellow; }</a:t>
            </a:r>
            <a:endParaRPr lang="en-US" altLang="zh-CN"/>
          </a:p>
          <a:p>
            <a:r>
              <a:rPr lang="en-US" altLang="zh-CN"/>
              <a:t>			input[type="password"]:hover { /*</a:t>
            </a:r>
            <a:r>
              <a:rPr lang="zh-CN" altLang="en-US"/>
              <a:t>密码框，鼠标经过（悬停）*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background-color: red;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&lt;h3&gt;</a:t>
            </a:r>
            <a:r>
              <a:rPr lang="zh-CN" altLang="en-US"/>
              <a:t>选择器</a:t>
            </a:r>
            <a:r>
              <a:rPr lang="en-US" altLang="zh-CN"/>
              <a:t>E:hover</a:t>
            </a:r>
            <a:r>
              <a:rPr lang="zh-CN" altLang="en-US"/>
              <a:t>、</a:t>
            </a:r>
            <a:r>
              <a:rPr lang="en-US" altLang="zh-CN"/>
              <a:t>E:active</a:t>
            </a:r>
            <a:r>
              <a:rPr lang="zh-CN" altLang="en-US"/>
              <a:t>和</a:t>
            </a:r>
            <a:r>
              <a:rPr lang="en-US" altLang="zh-CN"/>
              <a:t>E:focus&lt;/h3&gt;</a:t>
            </a:r>
            <a:endParaRPr lang="en-US" altLang="zh-CN"/>
          </a:p>
          <a:p>
            <a:r>
              <a:rPr lang="en-US" altLang="zh-CN"/>
              <a:t>			&lt;form&gt;</a:t>
            </a:r>
            <a:endParaRPr lang="en-US" altLang="zh-CN"/>
          </a:p>
          <a:p>
            <a:r>
              <a:rPr lang="en-US" altLang="zh-CN"/>
              <a:t>				</a:t>
            </a:r>
            <a:r>
              <a:rPr lang="zh-CN" altLang="en-US"/>
              <a:t>姓名</a:t>
            </a:r>
            <a:r>
              <a:rPr lang="en-US" altLang="zh-CN"/>
              <a:t>: &lt;input type="text" placeholder="</a:t>
            </a:r>
            <a:r>
              <a:rPr lang="zh-CN" altLang="en-US"/>
              <a:t>请输入姓名</a:t>
            </a:r>
            <a:r>
              <a:rPr lang="en-US" altLang="zh-CN"/>
              <a:t>"&gt;&lt;br /&gt;&lt;br /&gt;</a:t>
            </a:r>
            <a:endParaRPr lang="en-US" altLang="zh-CN"/>
          </a:p>
          <a:p>
            <a:r>
              <a:rPr lang="en-US" altLang="zh-CN"/>
              <a:t>				</a:t>
            </a:r>
            <a:r>
              <a:rPr lang="zh-CN" altLang="en-US"/>
              <a:t>密码</a:t>
            </a:r>
            <a:r>
              <a:rPr lang="en-US" altLang="zh-CN"/>
              <a:t>: &lt;input type="password" placeholder="</a:t>
            </a:r>
            <a:r>
              <a:rPr lang="zh-CN" altLang="en-US"/>
              <a:t>请输入密码</a:t>
            </a:r>
            <a:r>
              <a:rPr lang="en-US" altLang="zh-CN"/>
              <a:t>"&gt;</a:t>
            </a:r>
            <a:endParaRPr lang="en-US" altLang="zh-CN"/>
          </a:p>
          <a:p>
            <a:r>
              <a:rPr lang="en-US" altLang="zh-CN"/>
              <a:t>			&lt;/form&gt;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</a:t>
            </a:r>
            <a:r>
              <a:rPr lang="en-US" altLang="zh-CN" smtClean="0"/>
              <a:t>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7684" y="1483043"/>
            <a:ext cx="11329748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E:enabled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E:disabled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4-18】E:enabled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E:disabled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伪类选择器的应用，本实例文件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4-18.html“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可用”和“不可用”在浏览器中的显示效果如图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78" y="3096855"/>
            <a:ext cx="8437019" cy="2230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2093" y="1172874"/>
            <a:ext cx="11689721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&lt;title&gt;E:enabled</a:t>
            </a:r>
            <a:r>
              <a:rPr lang="zh-CN" altLang="en-US"/>
              <a:t>与</a:t>
            </a:r>
            <a:r>
              <a:rPr lang="en-US" altLang="zh-CN"/>
              <a:t>E:disabled</a:t>
            </a:r>
            <a:r>
              <a:rPr lang="zh-CN" altLang="en-US"/>
              <a:t>伪类选择器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input[type="text"]: enabled { /*</a:t>
            </a:r>
            <a:r>
              <a:rPr lang="zh-CN" altLang="en-US"/>
              <a:t>可用状态*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outline: 1px solid #63E3FF; }</a:t>
            </a:r>
            <a:endParaRPr lang="en-US" altLang="zh-CN"/>
          </a:p>
          <a:p>
            <a:r>
              <a:rPr lang="en-US" altLang="zh-CN"/>
              <a:t>			input[type="text"]: disabled { /*</a:t>
            </a:r>
            <a:r>
              <a:rPr lang="zh-CN" altLang="en-US"/>
              <a:t>不可用状态*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background-color: #FFD572;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&lt;form&gt;</a:t>
            </a:r>
            <a:endParaRPr lang="en-US" altLang="zh-CN"/>
          </a:p>
          <a:p>
            <a:r>
              <a:rPr lang="en-US" altLang="zh-CN"/>
              <a:t>			&lt;p&gt;&lt;label for="enabled"&gt;</a:t>
            </a:r>
            <a:r>
              <a:rPr lang="zh-CN" altLang="en-US"/>
              <a:t>姓名</a:t>
            </a:r>
            <a:r>
              <a:rPr lang="en-US" altLang="zh-CN"/>
              <a:t>: &lt;/label&gt;&lt;input type="text" name="en" /&gt;&lt;/p&gt;</a:t>
            </a:r>
            <a:endParaRPr lang="en-US" altLang="zh-CN"/>
          </a:p>
          <a:p>
            <a:r>
              <a:rPr lang="en-US" altLang="zh-CN"/>
              <a:t>			&lt;p&gt;&lt;label for="disabled"&gt;</a:t>
            </a:r>
            <a:r>
              <a:rPr lang="zh-CN" altLang="en-US"/>
              <a:t>学校</a:t>
            </a:r>
            <a:r>
              <a:rPr lang="en-US" altLang="zh-CN"/>
              <a:t>: &lt;/label&gt;&lt;input type="text" name="dis" disabled="disabled" /&gt;	&lt;/p&gt;</a:t>
            </a:r>
            <a:endParaRPr lang="en-US" altLang="zh-CN"/>
          </a:p>
          <a:p>
            <a:r>
              <a:rPr lang="en-US" altLang="zh-CN"/>
              <a:t>		&lt;/form&gt;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1" y="1485303"/>
            <a:ext cx="1146535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 E:read-only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E:read-write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4-19】E:read-only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E:read-write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伪类选择器的应用，本实例文件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4-19.html“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可读写”和“只读”在浏览器中的显示效果如图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00" y="3111294"/>
            <a:ext cx="8984562" cy="2438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9999" y="965804"/>
            <a:ext cx="11537349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&lt;title&gt;read-only</a:t>
            </a:r>
            <a:r>
              <a:rPr lang="zh-CN" altLang="en-US"/>
              <a:t>与</a:t>
            </a:r>
            <a:r>
              <a:rPr lang="en-US" altLang="zh-CN"/>
              <a:t>E:read-write</a:t>
            </a:r>
            <a:r>
              <a:rPr lang="zh-CN" altLang="en-US"/>
              <a:t>伪类选择器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input[type="text"]:read-write { /*</a:t>
            </a:r>
            <a:r>
              <a:rPr lang="zh-CN" altLang="en-US"/>
              <a:t>读写*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outline: 1px solid #63E3FF; }</a:t>
            </a:r>
            <a:endParaRPr lang="en-US" altLang="zh-CN"/>
          </a:p>
          <a:p>
            <a:r>
              <a:rPr lang="en-US" altLang="zh-CN"/>
              <a:t>			input[type="text"]:read-only { /*</a:t>
            </a:r>
            <a:r>
              <a:rPr lang="zh-CN" altLang="en-US"/>
              <a:t>只读*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background-color: #EEEEEE;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&lt;form&gt;</a:t>
            </a:r>
            <a:endParaRPr lang="en-US" altLang="zh-CN"/>
          </a:p>
          <a:p>
            <a:r>
              <a:rPr lang="en-US" altLang="zh-CN"/>
              <a:t>			&lt;p&gt;&lt;label for="text1"&gt;</a:t>
            </a:r>
            <a:r>
              <a:rPr lang="zh-CN" altLang="en-US"/>
              <a:t>读写</a:t>
            </a:r>
            <a:r>
              <a:rPr lang="en-US" altLang="zh-CN"/>
              <a:t>: &lt;/label&gt;&lt;input type="text" name="text1" /&gt;&lt;/p&gt;</a:t>
            </a:r>
            <a:endParaRPr lang="en-US" altLang="zh-CN"/>
          </a:p>
          <a:p>
            <a:r>
              <a:rPr lang="en-US" altLang="zh-CN"/>
              <a:t>			&lt;p&gt;&lt;label for="text2"&gt;</a:t>
            </a:r>
            <a:r>
              <a:rPr lang="zh-CN" altLang="en-US"/>
              <a:t>只读</a:t>
            </a:r>
            <a:r>
              <a:rPr lang="en-US" altLang="zh-CN"/>
              <a:t>: &lt;/label&gt;&lt;input type="text" name="text2" readonly="readonly" /&gt;&lt;/p&gt;</a:t>
            </a:r>
            <a:endParaRPr lang="en-US" altLang="zh-CN"/>
          </a:p>
          <a:p>
            <a:r>
              <a:rPr lang="en-US" altLang="zh-CN"/>
              <a:t>		&lt;/form&gt;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174" y="1230363"/>
            <a:ext cx="1131298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 E:checked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E:default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indeterminate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4-20】E:checked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E:indeterminate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伪类选择器的应用，本实例文件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4-20.html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42" y="2626018"/>
            <a:ext cx="10093319" cy="2476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5312" y="1006566"/>
            <a:ext cx="1139336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 E:checked</a:t>
            </a:r>
            <a:r>
              <a:rPr lang="zh-CN" altLang="en-US"/>
              <a:t>和</a:t>
            </a:r>
            <a:r>
              <a:rPr lang="en-US" altLang="zh-CN"/>
              <a:t>E:indeterminate</a:t>
            </a:r>
            <a:r>
              <a:rPr lang="zh-CN" altLang="en-US"/>
              <a:t>伪类选择器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input[type="checkbox"]:checked { outline: 2px solid green; }</a:t>
            </a:r>
            <a:endParaRPr lang="en-US" altLang="zh-CN"/>
          </a:p>
          <a:p>
            <a:r>
              <a:rPr lang="en-US" altLang="zh-CN"/>
              <a:t>			input[type="radio"]:indeterminate { outline: 2px solid red;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&lt;h3&gt; E:checked</a:t>
            </a:r>
            <a:r>
              <a:rPr lang="zh-CN" altLang="en-US"/>
              <a:t>和</a:t>
            </a:r>
            <a:r>
              <a:rPr lang="en-US" altLang="zh-CN"/>
              <a:t>E:indeterminate</a:t>
            </a:r>
            <a:r>
              <a:rPr lang="zh-CN" altLang="en-US"/>
              <a:t>伪类选择器</a:t>
            </a:r>
            <a:r>
              <a:rPr lang="en-US" altLang="zh-CN"/>
              <a:t>&lt;/h3&gt;</a:t>
            </a:r>
            <a:endParaRPr lang="en-US" altLang="zh-CN"/>
          </a:p>
          <a:p>
            <a:r>
              <a:rPr lang="en-US" altLang="zh-CN"/>
              <a:t>		&lt;form&gt;</a:t>
            </a:r>
            <a:endParaRPr lang="en-US" altLang="zh-CN"/>
          </a:p>
          <a:p>
            <a:r>
              <a:rPr lang="en-US" altLang="zh-CN"/>
              <a:t>			&lt;p&gt;</a:t>
            </a:r>
            <a:r>
              <a:rPr lang="zh-CN" altLang="en-US"/>
              <a:t>您的爱好</a:t>
            </a:r>
            <a:r>
              <a:rPr lang="en-US" altLang="zh-CN"/>
              <a:t>: &lt;input type="checkbox"&gt;</a:t>
            </a:r>
            <a:r>
              <a:rPr lang="zh-CN" altLang="en-US"/>
              <a:t>美食 </a:t>
            </a:r>
            <a:r>
              <a:rPr lang="en-US" altLang="zh-CN"/>
              <a:t>&lt;input type="checkbox"&gt;</a:t>
            </a:r>
            <a:r>
              <a:rPr lang="zh-CN" altLang="en-US"/>
              <a:t>健身 </a:t>
            </a:r>
            <a:r>
              <a:rPr lang="en-US" altLang="zh-CN"/>
              <a:t>&lt;input type="checkbox"&gt;</a:t>
            </a:r>
            <a:r>
              <a:rPr lang="zh-CN" altLang="en-US"/>
              <a:t>影视 </a:t>
            </a:r>
            <a:r>
              <a:rPr lang="en-US" altLang="zh-CN"/>
              <a:t>&lt;input type="checkbox"&gt;</a:t>
            </a:r>
            <a:r>
              <a:rPr lang="zh-CN" altLang="en-US"/>
              <a:t>旅游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	&lt;p&gt;</a:t>
            </a:r>
            <a:r>
              <a:rPr lang="zh-CN" altLang="en-US"/>
              <a:t>您的性别</a:t>
            </a:r>
            <a:r>
              <a:rPr lang="en-US" altLang="zh-CN"/>
              <a:t>: &lt;input type="radio" name="gender"&gt;</a:t>
            </a:r>
            <a:r>
              <a:rPr lang="zh-CN" altLang="en-US"/>
              <a:t>男 </a:t>
            </a:r>
            <a:r>
              <a:rPr lang="en-US" altLang="zh-CN"/>
              <a:t>&lt;input type="radio" name="gender"&gt;</a:t>
            </a:r>
            <a:r>
              <a:rPr lang="zh-CN" altLang="en-US"/>
              <a:t>女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&lt;/form&gt;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37" y="1341314"/>
            <a:ext cx="1151078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 E::selection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4-21】E::selection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伪类选择器的应用，本实例文件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4-21.html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57" y="2813395"/>
            <a:ext cx="8054760" cy="2122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文件中使用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的方式有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种：行内样式、内部样式表、链入外部样式表和导入外部样式表。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endParaRPr lang="zh-CN" altLang="en-US" sz="40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276" y="1406179"/>
            <a:ext cx="11465355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div::selection { background-color: red; /*</a:t>
            </a:r>
            <a:r>
              <a:rPr lang="zh-CN" altLang="en-US"/>
              <a:t>选中</a:t>
            </a:r>
            <a:r>
              <a:rPr lang="en-US" altLang="zh-CN"/>
              <a:t>div</a:t>
            </a:r>
            <a:r>
              <a:rPr lang="zh-CN" altLang="en-US"/>
              <a:t>元素的背景色：红色*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color: white; /*</a:t>
            </a:r>
            <a:r>
              <a:rPr lang="zh-CN" altLang="en-US"/>
              <a:t>白色字体*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	p::selection { background-color: orange; /*</a:t>
            </a:r>
            <a:r>
              <a:rPr lang="zh-CN" altLang="en-US"/>
              <a:t>选中</a:t>
            </a:r>
            <a:r>
              <a:rPr lang="en-US" altLang="zh-CN"/>
              <a:t>p</a:t>
            </a:r>
            <a:r>
              <a:rPr lang="zh-CN" altLang="en-US"/>
              <a:t>元素的背景色：橘色*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color: white;/*</a:t>
            </a:r>
            <a:r>
              <a:rPr lang="zh-CN" altLang="en-US"/>
              <a:t>白色字体*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&lt;div&gt;</a:t>
            </a:r>
            <a:r>
              <a:rPr lang="zh-CN" altLang="en-US"/>
              <a:t>在浏览器中选中本行文本，背景色为红色</a:t>
            </a:r>
            <a:r>
              <a:rPr lang="en-US" altLang="zh-CN"/>
              <a:t>&lt;/div&gt;</a:t>
            </a:r>
            <a:endParaRPr lang="en-US" altLang="zh-CN"/>
          </a:p>
          <a:p>
            <a:r>
              <a:rPr lang="en-US" altLang="zh-CN"/>
              <a:t>		&lt;p&gt;</a:t>
            </a:r>
            <a:r>
              <a:rPr lang="zh-CN" altLang="en-US"/>
              <a:t>在浏览器中选中本行文本，背景色为橘色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0" y="1312310"/>
            <a:ext cx="1132136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6. E:invalid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E:valid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4-22】E:invalid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E:valid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伪类选择器的应用。本实例文件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4-22.html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84" y="2755388"/>
            <a:ext cx="9484843" cy="2505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3578" y="1513358"/>
            <a:ext cx="11545732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&lt;title&gt;E:invalid</a:t>
            </a:r>
            <a:r>
              <a:rPr lang="zh-CN" altLang="en-US"/>
              <a:t>与</a:t>
            </a:r>
            <a:r>
              <a:rPr lang="en-US" altLang="zh-CN"/>
              <a:t>E:valid</a:t>
            </a:r>
            <a:r>
              <a:rPr lang="zh-CN" altLang="en-US"/>
              <a:t>伪类选择器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input[type="email"]:invalid { color: red; }</a:t>
            </a:r>
            <a:endParaRPr lang="en-US" altLang="zh-CN"/>
          </a:p>
          <a:p>
            <a:r>
              <a:rPr lang="en-US" altLang="zh-CN"/>
              <a:t>			input[type="email"]:valid { color: green;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&lt;h3&gt;E:invalid</a:t>
            </a:r>
            <a:r>
              <a:rPr lang="zh-CN" altLang="en-US"/>
              <a:t>和</a:t>
            </a:r>
            <a:r>
              <a:rPr lang="en-US" altLang="zh-CN"/>
              <a:t>E:valid</a:t>
            </a:r>
            <a:r>
              <a:rPr lang="zh-CN" altLang="en-US"/>
              <a:t>伪类选择器</a:t>
            </a:r>
            <a:r>
              <a:rPr lang="en-US" altLang="zh-CN"/>
              <a:t>&lt;/h3&gt;</a:t>
            </a:r>
            <a:endParaRPr lang="en-US" altLang="zh-CN"/>
          </a:p>
          <a:p>
            <a:r>
              <a:rPr lang="en-US" altLang="zh-CN"/>
              <a:t>		&lt;form&gt; &lt;input type="email" placeholder="</a:t>
            </a:r>
            <a:r>
              <a:rPr lang="zh-CN" altLang="en-US"/>
              <a:t>请输入邮箱</a:t>
            </a:r>
            <a:r>
              <a:rPr lang="en-US" altLang="zh-CN"/>
              <a:t>"&gt;&lt;/form&gt;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7627" y="1222163"/>
            <a:ext cx="1161565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7. E:required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E:optional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4-23】E:required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E:optional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伪类选择器的应用，本实例文件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4-23.html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372" y="2602141"/>
            <a:ext cx="4679653" cy="282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0273" y="1330443"/>
            <a:ext cx="11393360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&lt;title&gt;E:required</a:t>
            </a:r>
            <a:r>
              <a:rPr lang="zh-CN" altLang="en-US"/>
              <a:t>与</a:t>
            </a:r>
            <a:r>
              <a:rPr lang="en-US" altLang="zh-CN"/>
              <a:t>E:optional</a:t>
            </a:r>
            <a:r>
              <a:rPr lang="zh-CN" altLang="en-US"/>
              <a:t>伪类选择器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input[type="text"]:required { background: yellow; }</a:t>
            </a:r>
            <a:endParaRPr lang="en-US" altLang="zh-CN"/>
          </a:p>
          <a:p>
            <a:r>
              <a:rPr lang="en-US" altLang="zh-CN"/>
              <a:t>			input[type="text"]:optional { background: pink;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&lt;h3&gt;E:required</a:t>
            </a:r>
            <a:r>
              <a:rPr lang="zh-CN" altLang="en-US"/>
              <a:t>与</a:t>
            </a:r>
            <a:r>
              <a:rPr lang="en-US" altLang="zh-CN"/>
              <a:t>E:optional</a:t>
            </a:r>
            <a:r>
              <a:rPr lang="zh-CN" altLang="en-US"/>
              <a:t>伪类选择器</a:t>
            </a:r>
            <a:r>
              <a:rPr lang="en-US" altLang="zh-CN"/>
              <a:t>&lt;/h3&gt;</a:t>
            </a:r>
            <a:endParaRPr lang="en-US" altLang="zh-CN"/>
          </a:p>
          <a:p>
            <a:r>
              <a:rPr lang="en-US" altLang="zh-CN"/>
              <a:t>		&lt;form&gt;</a:t>
            </a:r>
            <a:endParaRPr lang="en-US" altLang="zh-CN"/>
          </a:p>
          <a:p>
            <a:r>
              <a:rPr lang="en-US" altLang="zh-CN"/>
              <a:t>			</a:t>
            </a:r>
            <a:r>
              <a:rPr lang="zh-CN" altLang="en-US"/>
              <a:t>姓名</a:t>
            </a:r>
            <a:r>
              <a:rPr lang="en-US" altLang="zh-CN"/>
              <a:t>: &lt;input type="text" placeholder="</a:t>
            </a:r>
            <a:r>
              <a:rPr lang="zh-CN" altLang="en-US"/>
              <a:t>请输入姓名</a:t>
            </a:r>
            <a:r>
              <a:rPr lang="en-US" altLang="zh-CN"/>
              <a:t>" required&gt; &lt;br /&gt; &lt;br /&gt;</a:t>
            </a:r>
            <a:endParaRPr lang="en-US" altLang="zh-CN"/>
          </a:p>
          <a:p>
            <a:r>
              <a:rPr lang="en-US" altLang="zh-CN"/>
              <a:t>			</a:t>
            </a:r>
            <a:r>
              <a:rPr lang="zh-CN" altLang="en-US"/>
              <a:t>学校</a:t>
            </a:r>
            <a:r>
              <a:rPr lang="en-US" altLang="zh-CN"/>
              <a:t>: &lt;input type="text" placeholder="</a:t>
            </a:r>
            <a:r>
              <a:rPr lang="zh-CN" altLang="en-US"/>
              <a:t>请输入学校</a:t>
            </a:r>
            <a:r>
              <a:rPr lang="en-US" altLang="zh-CN"/>
              <a:t>"&gt;</a:t>
            </a:r>
            <a:endParaRPr lang="en-US" altLang="zh-CN"/>
          </a:p>
          <a:p>
            <a:r>
              <a:rPr lang="en-US" altLang="zh-CN"/>
              <a:t>		&lt;/form&gt;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999" y="1172874"/>
            <a:ext cx="11177376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8. E:in-range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E:out-of-range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4-24】E:in-range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指定输入值在该范围之内显示绿色背景，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E:out-of-range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指定输入值超过限定的范围显示红色背景，本实例文件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4-24.html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89" y="2863537"/>
            <a:ext cx="9061921" cy="2568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3483" y="1256635"/>
            <a:ext cx="1184694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&lt;title&gt;E:in-range</a:t>
            </a:r>
            <a:r>
              <a:rPr lang="zh-CN" altLang="en-US"/>
              <a:t>与</a:t>
            </a:r>
            <a:r>
              <a:rPr lang="en-US" altLang="zh-CN"/>
              <a:t>E:out-of-range</a:t>
            </a:r>
            <a:r>
              <a:rPr lang="zh-CN" altLang="en-US"/>
              <a:t>伪类选择器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input[type="number"]:in-range { color: #ffffff; background: green; }</a:t>
            </a:r>
            <a:endParaRPr lang="en-US" altLang="zh-CN"/>
          </a:p>
          <a:p>
            <a:r>
              <a:rPr lang="en-US" altLang="zh-CN"/>
              <a:t>			input[type="number"]:out-of-range { background: red; color: #ffffff;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&lt;h3&gt;E:in-range</a:t>
            </a:r>
            <a:r>
              <a:rPr lang="zh-CN" altLang="en-US"/>
              <a:t>与</a:t>
            </a:r>
            <a:r>
              <a:rPr lang="en-US" altLang="zh-CN"/>
              <a:t>E:out-of-range</a:t>
            </a:r>
            <a:r>
              <a:rPr lang="zh-CN" altLang="en-US"/>
              <a:t>伪类选择器</a:t>
            </a:r>
            <a:r>
              <a:rPr lang="en-US" altLang="zh-CN"/>
              <a:t>&lt;/h3&gt;</a:t>
            </a:r>
            <a:endParaRPr lang="en-US" altLang="zh-CN"/>
          </a:p>
          <a:p>
            <a:r>
              <a:rPr lang="en-US" altLang="zh-CN"/>
              <a:t>		&lt;input type="number" min="0" max="100" value="0"&gt;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998" y="1231402"/>
            <a:ext cx="11545733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4.5.10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结构伪类选择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器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伪类选择器的语法格式如下：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selector:pseudo-class {propertyl: valuel; property2: value2; ...}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 :root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4-25】:root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伪类选择器示例。在样式表中分别定义了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:root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的背景色和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body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的背景色。本例文件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4-25.html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4-28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24" y="3539299"/>
            <a:ext cx="3527739" cy="293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8090" y="298078"/>
            <a:ext cx="11617727" cy="6462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&lt;title&gt;:root</a:t>
            </a:r>
            <a:r>
              <a:rPr lang="zh-CN" altLang="en-US"/>
              <a:t>伪选择器示例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:root {background-color: gainsboro;}</a:t>
            </a:r>
            <a:endParaRPr lang="en-US" altLang="zh-CN"/>
          </a:p>
          <a:p>
            <a:r>
              <a:rPr lang="en-US" altLang="zh-CN"/>
              <a:t>			body {background-color: darkgrey;}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&lt;h3&gt;2020</a:t>
            </a:r>
            <a:r>
              <a:rPr lang="zh-CN" altLang="en-US"/>
              <a:t>年编程语言排行</a:t>
            </a:r>
            <a:r>
              <a:rPr lang="en-US" altLang="zh-CN"/>
              <a:t>&lt;/h3&gt;</a:t>
            </a:r>
            <a:endParaRPr lang="en-US" altLang="zh-CN"/>
          </a:p>
          <a:p>
            <a:r>
              <a:rPr lang="en-US" altLang="zh-CN"/>
              <a:t>		&lt;ol&gt;</a:t>
            </a:r>
            <a:endParaRPr lang="en-US" altLang="zh-CN"/>
          </a:p>
          <a:p>
            <a:r>
              <a:rPr lang="en-US" altLang="zh-CN"/>
              <a:t>			&lt;li&gt;Java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&lt;li&gt;C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&lt;li&gt;Python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&lt;li&gt;C++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&lt;li&gt;C#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&lt;li&gt;Visual Basic.NET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&lt;li&gt;JavaScript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&lt;/ol&gt;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7627" y="1278830"/>
            <a:ext cx="11880237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:first-child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:last-child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:nth-child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:nth-last-child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:only-child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这组选择器依次要求匹配该元素必须是其父元素的第一个子节点、最后一个子节点、第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个子节点、倒数第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个子节点、唯一的子节点，这是这组选择器的共同特点。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4-26】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子节点伪类选择器示例，本例文件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4-26.html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4-29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02" y="2870800"/>
            <a:ext cx="3753955" cy="379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6"/>
          <p:cNvSpPr>
            <a:spLocks noChangeArrowheads="1"/>
          </p:cNvSpPr>
          <p:nvPr/>
        </p:nvSpPr>
        <p:spPr bwMode="auto">
          <a:xfrm>
            <a:off x="120601" y="1161241"/>
            <a:ext cx="11663136" cy="562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4.2.1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内联样式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</a:rPr>
              <a:t>内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联样式的格式为：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&lt;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</a:rPr>
              <a:t>标签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style="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</a:rPr>
              <a:t>属性值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; 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</a:rPr>
              <a:t>属性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: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</a:rPr>
              <a:t>属性值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…"&gt;…&lt;/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</a:rPr>
              <a:t>标签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</a:rPr>
              <a:t>&gt;</a:t>
            </a:r>
            <a:endParaRPr lang="en-US" altLang="zh-CN" sz="2400" b="1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400" b="1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4-1】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使用行内样式设计网页。本例文件为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4-1.html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&lt;!DOCTYPE 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&lt;head&gt;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&lt;meta charset="utf-8"&gt;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&lt;title&gt;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个人博客网站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&lt;/title&gt;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&lt;/head&gt;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&lt;body&gt;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&lt;div style="width: 800px;"&gt;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	&lt;!--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内联样式定义的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div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样式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--&gt;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	&lt;h3 style="font-size: 25pt;color: blue;text-align: center;"&gt;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如何快速建立自己的个人博客网站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&lt;/h3&gt;&lt;!--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行内样式定义的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h3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样式，不影响其他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h3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标题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--&gt;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000">
              <a:solidFill>
                <a:schemeClr val="tx2"/>
              </a:solidFill>
              <a:latin typeface="微软雅黑" panose="020B0503020204020204" charset="-122"/>
            </a:endParaRPr>
          </a:p>
        </p:txBody>
      </p:sp>
      <p:sp>
        <p:nvSpPr>
          <p:cNvPr id="7" name="矩形 22"/>
          <p:cNvSpPr>
            <a:spLocks noChangeArrowheads="1"/>
          </p:cNvSpPr>
          <p:nvPr/>
        </p:nvSpPr>
        <p:spPr bwMode="auto">
          <a:xfrm>
            <a:off x="408580" y="414273"/>
            <a:ext cx="655151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627" y="1236411"/>
            <a:ext cx="11249371" cy="535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 :child 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/* </a:t>
            </a:r>
            <a:r>
              <a:rPr lang="zh-CN" altLang="en-US"/>
              <a:t>定义对作为其父元素的第一个子节点的</a:t>
            </a:r>
            <a:r>
              <a:rPr lang="en-US" altLang="zh-CN"/>
              <a:t>li</a:t>
            </a:r>
            <a:r>
              <a:rPr lang="zh-CN" altLang="en-US"/>
              <a:t>元素起作用的</a:t>
            </a:r>
            <a:r>
              <a:rPr lang="en-US" altLang="zh-CN"/>
              <a:t>CSS</a:t>
            </a:r>
            <a:r>
              <a:rPr lang="zh-CN" altLang="en-US"/>
              <a:t>样式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li:first-child {border: 1px solid black;}</a:t>
            </a:r>
            <a:endParaRPr lang="en-US" altLang="zh-CN"/>
          </a:p>
          <a:p>
            <a:r>
              <a:rPr lang="en-US" altLang="zh-CN"/>
              <a:t>			/* </a:t>
            </a:r>
            <a:r>
              <a:rPr lang="zh-CN" altLang="en-US"/>
              <a:t>定义对作为其父元素的最后一个子节点的</a:t>
            </a:r>
            <a:r>
              <a:rPr lang="en-US" altLang="zh-CN"/>
              <a:t>li</a:t>
            </a:r>
            <a:r>
              <a:rPr lang="zh-CN" altLang="en-US"/>
              <a:t>元素起作用的</a:t>
            </a:r>
            <a:r>
              <a:rPr lang="en-US" altLang="zh-CN"/>
              <a:t>CSS</a:t>
            </a:r>
            <a:r>
              <a:rPr lang="zh-CN" altLang="en-US"/>
              <a:t>样式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li:last-child {background-color: #aaa;}</a:t>
            </a:r>
            <a:endParaRPr lang="en-US" altLang="zh-CN"/>
          </a:p>
          <a:p>
            <a:r>
              <a:rPr lang="en-US" altLang="zh-CN"/>
              <a:t>			/* </a:t>
            </a:r>
            <a:r>
              <a:rPr lang="zh-CN" altLang="en-US"/>
              <a:t>定义对作为其父元素的第</a:t>
            </a:r>
            <a:r>
              <a:rPr lang="en-US" altLang="zh-CN"/>
              <a:t>2</a:t>
            </a:r>
            <a:r>
              <a:rPr lang="zh-CN" altLang="en-US"/>
              <a:t>个子节点的</a:t>
            </a:r>
            <a:r>
              <a:rPr lang="en-US" altLang="zh-CN"/>
              <a:t>li</a:t>
            </a:r>
            <a:r>
              <a:rPr lang="zh-CN" altLang="en-US"/>
              <a:t>元素起作用的</a:t>
            </a:r>
            <a:r>
              <a:rPr lang="en-US" altLang="zh-CN"/>
              <a:t>CSS</a:t>
            </a:r>
            <a:r>
              <a:rPr lang="zh-CN" altLang="en-US"/>
              <a:t>样式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li:nth-child(2) {color: #888;}</a:t>
            </a:r>
            <a:endParaRPr lang="en-US" altLang="zh-CN"/>
          </a:p>
          <a:p>
            <a:r>
              <a:rPr lang="en-US" altLang="zh-CN"/>
              <a:t>			/* </a:t>
            </a:r>
            <a:r>
              <a:rPr lang="zh-CN" altLang="en-US"/>
              <a:t>定义对作为其父元素的倒数第</a:t>
            </a:r>
            <a:r>
              <a:rPr lang="en-US" altLang="zh-CN"/>
              <a:t>2</a:t>
            </a:r>
            <a:r>
              <a:rPr lang="zh-CN" altLang="en-US"/>
              <a:t>个子节点的</a:t>
            </a:r>
            <a:r>
              <a:rPr lang="en-US" altLang="zh-CN"/>
              <a:t>li</a:t>
            </a:r>
            <a:r>
              <a:rPr lang="zh-CN" altLang="en-US"/>
              <a:t>元素起作用的</a:t>
            </a:r>
            <a:r>
              <a:rPr lang="en-US" altLang="zh-CN"/>
              <a:t>CSS</a:t>
            </a:r>
            <a:r>
              <a:rPr lang="zh-CN" altLang="en-US"/>
              <a:t>样式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li:nth-last-child(2) {font-weight: bold;}</a:t>
            </a:r>
            <a:endParaRPr lang="en-US" altLang="zh-CN"/>
          </a:p>
          <a:p>
            <a:r>
              <a:rPr lang="en-US" altLang="zh-CN"/>
              <a:t>			/* </a:t>
            </a:r>
            <a:r>
              <a:rPr lang="zh-CN" altLang="en-US"/>
              <a:t>定义对作为其父元素的唯一的子节点的</a:t>
            </a:r>
            <a:r>
              <a:rPr lang="en-US" altLang="zh-CN"/>
              <a:t>span</a:t>
            </a:r>
            <a:r>
              <a:rPr lang="zh-CN" altLang="en-US"/>
              <a:t>元素起作用的</a:t>
            </a:r>
            <a:r>
              <a:rPr lang="en-US" altLang="zh-CN"/>
              <a:t>CSS</a:t>
            </a:r>
            <a:r>
              <a:rPr lang="zh-CN" altLang="en-US"/>
              <a:t>样式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span:only-child {font-size: 30pt;font-family: "</a:t>
            </a:r>
            <a:r>
              <a:rPr lang="zh-CN" altLang="en-US"/>
              <a:t>隶书</a:t>
            </a:r>
            <a:r>
              <a:rPr lang="en-US" altLang="zh-CN" smtClean="0"/>
              <a:t>";}</a:t>
            </a:r>
            <a:endParaRPr lang="en-US" altLang="zh-CN" smtClean="0"/>
          </a:p>
          <a:p>
            <a:r>
              <a:rPr lang="en-US" altLang="zh-CN"/>
              <a:t>		&lt;/style</a:t>
            </a:r>
            <a:r>
              <a:rPr lang="en-US" altLang="zh-CN" smtClean="0"/>
              <a:t>&gt;</a:t>
            </a:r>
            <a:endParaRPr lang="en-US" altLang="zh-CN" smtClean="0"/>
          </a:p>
          <a:p>
            <a:r>
              <a:rPr lang="en-US" altLang="zh-CN"/>
              <a:t>	&lt;/head&gt;</a:t>
            </a:r>
            <a:endParaRPr lang="zh-CN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999" y="829184"/>
            <a:ext cx="11465355" cy="5908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&lt;body&gt;</a:t>
            </a:r>
            <a:endParaRPr lang="en-US" altLang="zh-CN"/>
          </a:p>
          <a:p>
            <a:r>
              <a:rPr lang="en-US" altLang="zh-CN"/>
              <a:t>		&lt;ol&gt;</a:t>
            </a:r>
            <a:endParaRPr lang="en-US" altLang="zh-CN"/>
          </a:p>
          <a:p>
            <a:r>
              <a:rPr lang="en-US" altLang="zh-CN"/>
              <a:t>			&lt;li&gt;Java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&lt;li&gt;C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&lt;li&gt;Python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&lt;li&gt;C++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&lt;li&gt;C#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&lt;li&gt;Visual Basic.NET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&lt;li&gt;JavaScript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&lt;/ol&gt;</a:t>
            </a:r>
            <a:endParaRPr lang="en-US" altLang="zh-CN"/>
          </a:p>
          <a:p>
            <a:r>
              <a:rPr lang="en-US" altLang="zh-CN"/>
              <a:t>		&lt;ul&gt;</a:t>
            </a:r>
            <a:endParaRPr lang="en-US" altLang="zh-CN"/>
          </a:p>
          <a:p>
            <a:r>
              <a:rPr lang="en-US" altLang="zh-CN"/>
              <a:t>			&lt;li id="java"&gt;Java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 id="c"&gt;C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 id="python"&gt;Python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 id="cplus"&gt;C++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 id="vb"&gt;Visual Basic.NET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&lt;li&gt;&lt;span id="js"&gt;JavaScript</a:t>
            </a:r>
            <a:r>
              <a:rPr lang="zh-CN" altLang="en-US"/>
              <a:t>语言</a:t>
            </a:r>
            <a:r>
              <a:rPr lang="en-US" altLang="zh-CN"/>
              <a:t>&lt;/span&gt;&lt;/li&gt;</a:t>
            </a:r>
            <a:endParaRPr lang="en-US" altLang="zh-CN"/>
          </a:p>
          <a:p>
            <a:r>
              <a:rPr lang="en-US" altLang="zh-CN"/>
              <a:t>		&lt;/ul&gt;</a:t>
            </a:r>
            <a:endParaRPr lang="en-US" altLang="zh-CN"/>
          </a:p>
          <a:p>
            <a:r>
              <a:rPr lang="en-US" altLang="zh-CN"/>
              <a:t>		&lt;span&gt;2020</a:t>
            </a:r>
            <a:r>
              <a:rPr lang="zh-CN" altLang="en-US"/>
              <a:t>年编程语言排行</a:t>
            </a:r>
            <a:r>
              <a:rPr lang="en-US" altLang="zh-CN"/>
              <a:t>&lt;/span&gt;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92" y="1341314"/>
            <a:ext cx="1206292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 :first-of-type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:flast-of-type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:nth-of-type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:nth-last-of-type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:only-of-type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4-28】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伪类选择器示例，本例文件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4-28.html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318" y="2172157"/>
            <a:ext cx="2957857" cy="416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9977" y="1231402"/>
            <a:ext cx="11545732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 :type 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p {padding: 5px;}</a:t>
            </a:r>
            <a:endParaRPr lang="en-US" altLang="zh-CN"/>
          </a:p>
          <a:p>
            <a:r>
              <a:rPr lang="en-US" altLang="zh-CN"/>
              <a:t>			/* </a:t>
            </a:r>
            <a:r>
              <a:rPr lang="zh-CN" altLang="en-US"/>
              <a:t>匹配</a:t>
            </a:r>
            <a:r>
              <a:rPr lang="en-US" altLang="zh-CN"/>
              <a:t>p</a:t>
            </a:r>
            <a:r>
              <a:rPr lang="zh-CN" altLang="en-US"/>
              <a:t>选择器，且是与它同类型、同级的兄弟元素中的第一个的</a:t>
            </a:r>
            <a:r>
              <a:rPr lang="en-US" altLang="zh-CN"/>
              <a:t>CSS</a:t>
            </a:r>
            <a:r>
              <a:rPr lang="zh-CN" altLang="en-US"/>
              <a:t>样式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p:first-of-type {border: 1px solid black;}</a:t>
            </a:r>
            <a:endParaRPr lang="en-US" altLang="zh-CN"/>
          </a:p>
          <a:p>
            <a:r>
              <a:rPr lang="en-US" altLang="zh-CN"/>
              <a:t>			/* </a:t>
            </a:r>
            <a:r>
              <a:rPr lang="zh-CN" altLang="en-US"/>
              <a:t>匹配</a:t>
            </a:r>
            <a:r>
              <a:rPr lang="en-US" altLang="zh-CN"/>
              <a:t>p</a:t>
            </a:r>
            <a:r>
              <a:rPr lang="zh-CN" altLang="en-US"/>
              <a:t>选择器，且是与它同类型、同级的兄弟元素中的最后一个的</a:t>
            </a:r>
            <a:r>
              <a:rPr lang="en-US" altLang="zh-CN"/>
              <a:t>CSS</a:t>
            </a:r>
            <a:r>
              <a:rPr lang="zh-CN" altLang="en-US"/>
              <a:t>样式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p:last-of-type {background-color: #aaa;}</a:t>
            </a:r>
            <a:endParaRPr lang="en-US" altLang="zh-CN"/>
          </a:p>
          <a:p>
            <a:r>
              <a:rPr lang="en-US" altLang="zh-CN"/>
              <a:t>			/* </a:t>
            </a:r>
            <a:r>
              <a:rPr lang="zh-CN" altLang="en-US"/>
              <a:t>匹配</a:t>
            </a:r>
            <a:r>
              <a:rPr lang="en-US" altLang="zh-CN"/>
              <a:t>p</a:t>
            </a:r>
            <a:r>
              <a:rPr lang="zh-CN" altLang="en-US"/>
              <a:t>选择器，且是与它同类型、同级的兄弟元素中的第</a:t>
            </a:r>
            <a:r>
              <a:rPr lang="en-US" altLang="zh-CN"/>
              <a:t>2</a:t>
            </a:r>
            <a:r>
              <a:rPr lang="zh-CN" altLang="en-US"/>
              <a:t>个的</a:t>
            </a:r>
            <a:r>
              <a:rPr lang="en-US" altLang="zh-CN"/>
              <a:t>CSS</a:t>
            </a:r>
            <a:r>
              <a:rPr lang="zh-CN" altLang="en-US"/>
              <a:t>样式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p:nth-of-type(2) {	color: #888;}</a:t>
            </a:r>
            <a:endParaRPr lang="en-US" altLang="zh-CN"/>
          </a:p>
          <a:p>
            <a:r>
              <a:rPr lang="en-US" altLang="zh-CN"/>
              <a:t>			/* </a:t>
            </a:r>
            <a:r>
              <a:rPr lang="zh-CN" altLang="en-US"/>
              <a:t>匹配</a:t>
            </a:r>
            <a:r>
              <a:rPr lang="en-US" altLang="zh-CN"/>
              <a:t>p</a:t>
            </a:r>
            <a:r>
              <a:rPr lang="zh-CN" altLang="en-US"/>
              <a:t>选择器，且是与它同类型、同级的兄弟元素中的倒数第</a:t>
            </a:r>
            <a:r>
              <a:rPr lang="en-US" altLang="zh-CN"/>
              <a:t>2</a:t>
            </a:r>
            <a:r>
              <a:rPr lang="zh-CN" altLang="en-US"/>
              <a:t>个的</a:t>
            </a:r>
            <a:r>
              <a:rPr lang="en-US" altLang="zh-CN"/>
              <a:t>CSS</a:t>
            </a:r>
            <a:r>
              <a:rPr lang="zh-CN" altLang="en-US"/>
              <a:t>样式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p:nth-last-of-type(2) {font-weight: bold;}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371" y="1452419"/>
            <a:ext cx="10889397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&lt;div&gt;2020</a:t>
            </a:r>
            <a:r>
              <a:rPr lang="zh-CN" altLang="en-US"/>
              <a:t>年编程语言排行</a:t>
            </a:r>
            <a:r>
              <a:rPr lang="en-US" altLang="zh-CN"/>
              <a:t>&lt;/div&gt;</a:t>
            </a:r>
            <a:endParaRPr lang="en-US" altLang="zh-CN"/>
          </a:p>
          <a:p>
            <a:r>
              <a:rPr lang="en-US" altLang="zh-CN"/>
              <a:t>		&lt;p&gt;No.1&lt;/p&gt;</a:t>
            </a:r>
            <a:endParaRPr lang="en-US" altLang="zh-CN"/>
          </a:p>
          <a:p>
            <a:r>
              <a:rPr lang="en-US" altLang="zh-CN"/>
              <a:t>		&lt;p&gt;No.2&lt;/p&gt;</a:t>
            </a:r>
            <a:endParaRPr lang="en-US" altLang="zh-CN"/>
          </a:p>
          <a:p>
            <a:r>
              <a:rPr lang="en-US" altLang="zh-CN"/>
              <a:t>		&lt;p&gt;No.3&lt;/p&gt;</a:t>
            </a:r>
            <a:endParaRPr lang="en-US" altLang="zh-CN"/>
          </a:p>
          <a:p>
            <a:r>
              <a:rPr lang="en-US" altLang="zh-CN"/>
              <a:t>		&lt;p&gt;No.4&lt;/p&gt;</a:t>
            </a:r>
            <a:endParaRPr lang="en-US" altLang="zh-CN"/>
          </a:p>
          <a:p>
            <a:r>
              <a:rPr lang="en-US" altLang="zh-CN"/>
              <a:t>		&lt;hr /&gt;</a:t>
            </a:r>
            <a:endParaRPr lang="en-US" altLang="zh-CN"/>
          </a:p>
          <a:p>
            <a:r>
              <a:rPr lang="en-US" altLang="zh-CN"/>
              <a:t>		&lt;div&gt;</a:t>
            </a:r>
            <a:endParaRPr lang="en-US" altLang="zh-CN"/>
          </a:p>
          <a:p>
            <a:r>
              <a:rPr lang="en-US" altLang="zh-CN"/>
              <a:t>			&lt;div id="java"&gt;Java</a:t>
            </a:r>
            <a:r>
              <a:rPr lang="zh-CN" altLang="en-US"/>
              <a:t>语言</a:t>
            </a:r>
            <a:r>
              <a:rPr lang="en-US" altLang="zh-CN"/>
              <a:t>&lt;/div&gt;</a:t>
            </a:r>
            <a:endParaRPr lang="en-US" altLang="zh-CN"/>
          </a:p>
          <a:p>
            <a:r>
              <a:rPr lang="en-US" altLang="zh-CN"/>
              <a:t>			&lt;div id="c"&gt;C</a:t>
            </a:r>
            <a:r>
              <a:rPr lang="zh-CN" altLang="en-US"/>
              <a:t>语言</a:t>
            </a:r>
            <a:r>
              <a:rPr lang="en-US" altLang="zh-CN"/>
              <a:t>&lt;/div&gt;</a:t>
            </a:r>
            <a:endParaRPr lang="en-US" altLang="zh-CN"/>
          </a:p>
          <a:p>
            <a:r>
              <a:rPr lang="en-US" altLang="zh-CN"/>
              <a:t>			&lt;p id="python"&gt;Python</a:t>
            </a:r>
            <a:r>
              <a:rPr lang="zh-CN" altLang="en-US"/>
              <a:t>语言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	&lt;p id="cplus"&gt;C++</a:t>
            </a:r>
            <a:r>
              <a:rPr lang="zh-CN" altLang="en-US"/>
              <a:t>语言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	&lt;p id="vb"&gt;Visual Basic.NET</a:t>
            </a:r>
            <a:r>
              <a:rPr lang="zh-CN" altLang="en-US"/>
              <a:t>语言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	&lt;p id="js"&gt;JavaScript</a:t>
            </a:r>
            <a:r>
              <a:rPr lang="zh-CN" altLang="en-US"/>
              <a:t>语言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	&lt;div id="php"&gt;PHP</a:t>
            </a:r>
            <a:r>
              <a:rPr lang="zh-CN" altLang="en-US"/>
              <a:t>语言</a:t>
            </a:r>
            <a:r>
              <a:rPr lang="en-US" altLang="zh-CN"/>
              <a:t>&lt;/div&gt;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720" y="1236387"/>
            <a:ext cx="11460162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 :empty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4-29】:empty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伪类选择器示例，本例文件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4-29.html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66" y="2603542"/>
            <a:ext cx="5255611" cy="294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9999" y="1388783"/>
            <a:ext cx="11761716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 :empty 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/* </a:t>
            </a:r>
            <a:r>
              <a:rPr lang="zh-CN" altLang="en-US"/>
              <a:t>定义对空元素起作用的</a:t>
            </a:r>
            <a:r>
              <a:rPr lang="en-US" altLang="zh-CN"/>
              <a:t>CSS</a:t>
            </a:r>
            <a:r>
              <a:rPr lang="zh-CN" altLang="en-US"/>
              <a:t>样式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:empty { border: 1px solid brown; height: 60px;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&lt;img src="baidu.jpg" alt="www.baidu.com" /&gt;</a:t>
            </a:r>
            <a:endParaRPr lang="en-US" altLang="zh-CN"/>
          </a:p>
          <a:p>
            <a:r>
              <a:rPr lang="en-US" altLang="zh-CN"/>
              <a:t>		&lt;div&gt;&lt;/div&gt;</a:t>
            </a:r>
            <a:endParaRPr lang="en-US" altLang="zh-CN"/>
          </a:p>
          <a:p>
            <a:r>
              <a:rPr lang="en-US" altLang="zh-CN"/>
              <a:t>		&lt;div&gt; &lt;/div&gt; &lt;!-</a:t>
            </a:r>
            <a:r>
              <a:rPr lang="zh-CN" altLang="en-US"/>
              <a:t>有一个空格</a:t>
            </a:r>
            <a:r>
              <a:rPr lang="en-US" altLang="zh-CN"/>
              <a:t>,</a:t>
            </a:r>
            <a:r>
              <a:rPr lang="zh-CN" altLang="en-US"/>
              <a:t>不是空元素</a:t>
            </a:r>
            <a:r>
              <a:rPr lang="en-US" altLang="zh-CN"/>
              <a:t>,</a:t>
            </a:r>
            <a:r>
              <a:rPr lang="zh-CN" altLang="en-US"/>
              <a:t>所以不会显示</a:t>
            </a:r>
            <a:r>
              <a:rPr lang="en-US" altLang="zh-CN"/>
              <a:t>-&gt;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999" y="1231402"/>
            <a:ext cx="1139336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4.5.11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其他伪类选择器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:target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4-30】:target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伪类选择器示例。单击导航栏中的菜单，目标区域显示为黄色背景，本例文件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4-30.html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81" y="2900063"/>
            <a:ext cx="3263097" cy="36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628" y="-1325902"/>
            <a:ext cx="11554114" cy="8678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 :target 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/*</a:t>
            </a:r>
            <a:r>
              <a:rPr lang="zh-CN" altLang="en-US"/>
              <a:t>目标区域为黄色背景*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:target { background-color: #ff0;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&lt;p id="menu"&gt;&lt;a href="#groupbuy"&gt;</a:t>
            </a:r>
            <a:r>
              <a:rPr lang="zh-CN" altLang="en-US"/>
              <a:t>团购</a:t>
            </a:r>
            <a:r>
              <a:rPr lang="en-US" altLang="zh-CN"/>
              <a:t>&lt;/a&gt; | &lt;a href="#brandmake"&gt;</a:t>
            </a:r>
            <a:r>
              <a:rPr lang="zh-CN" altLang="en-US"/>
              <a:t>品牌</a:t>
            </a:r>
            <a:r>
              <a:rPr lang="en-US" altLang="zh-CN"/>
              <a:t>&lt;/a&gt; | &lt;a href="#coupon"&gt;</a:t>
            </a:r>
            <a:r>
              <a:rPr lang="zh-CN" altLang="en-US"/>
              <a:t>优惠卷</a:t>
            </a:r>
            <a:r>
              <a:rPr lang="en-US" altLang="zh-CN"/>
              <a:t>&lt;/a&gt; | &lt;a href="#integrationcenter"&gt;</a:t>
            </a:r>
            <a:r>
              <a:rPr lang="zh-CN" altLang="en-US"/>
              <a:t>积分中心</a:t>
            </a:r>
            <a:r>
              <a:rPr lang="en-US" altLang="zh-CN"/>
              <a:t>&lt;/a&gt;&lt;/p&gt;</a:t>
            </a:r>
            <a:endParaRPr lang="en-US" altLang="zh-CN"/>
          </a:p>
          <a:p>
            <a:r>
              <a:rPr lang="en-US" altLang="zh-CN"/>
              <a:t>		&lt;div id="groupbuy"&gt;</a:t>
            </a:r>
            <a:endParaRPr lang="en-US" altLang="zh-CN"/>
          </a:p>
          <a:p>
            <a:r>
              <a:rPr lang="en-US" altLang="zh-CN"/>
              <a:t>			&lt;h3&gt;</a:t>
            </a:r>
            <a:r>
              <a:rPr lang="zh-CN" altLang="en-US"/>
              <a:t>团购</a:t>
            </a:r>
            <a:r>
              <a:rPr lang="en-US" altLang="zh-CN"/>
              <a:t>&lt;/h3&gt;</a:t>
            </a:r>
            <a:endParaRPr lang="en-US" altLang="zh-CN"/>
          </a:p>
          <a:p>
            <a:r>
              <a:rPr lang="en-US" altLang="zh-CN"/>
              <a:t>			&lt;p&gt;</a:t>
            </a:r>
            <a:r>
              <a:rPr lang="zh-CN" altLang="en-US"/>
              <a:t>今天团购</a:t>
            </a:r>
            <a:r>
              <a:rPr lang="en-US" altLang="zh-CN"/>
              <a:t>...&lt;/p&gt;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	&lt;div id="brandmake"&gt;</a:t>
            </a:r>
            <a:endParaRPr lang="en-US" altLang="zh-CN"/>
          </a:p>
          <a:p>
            <a:r>
              <a:rPr lang="en-US" altLang="zh-CN"/>
              <a:t>			&lt;h3&gt;</a:t>
            </a:r>
            <a:r>
              <a:rPr lang="zh-CN" altLang="en-US"/>
              <a:t>品牌</a:t>
            </a:r>
            <a:r>
              <a:rPr lang="en-US" altLang="zh-CN"/>
              <a:t>&lt;/h3&gt;</a:t>
            </a:r>
            <a:endParaRPr lang="en-US" altLang="zh-CN"/>
          </a:p>
          <a:p>
            <a:r>
              <a:rPr lang="en-US" altLang="zh-CN"/>
              <a:t>			&lt;p&gt;</a:t>
            </a:r>
            <a:r>
              <a:rPr lang="zh-CN" altLang="en-US"/>
              <a:t>今日大牌</a:t>
            </a:r>
            <a:r>
              <a:rPr lang="en-US" altLang="zh-CN"/>
              <a:t>...&lt;/p&gt;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	&lt;div id="coupon"&gt;</a:t>
            </a:r>
            <a:endParaRPr lang="en-US" altLang="zh-CN"/>
          </a:p>
          <a:p>
            <a:r>
              <a:rPr lang="en-US" altLang="zh-CN"/>
              <a:t>			&lt;h3&gt;</a:t>
            </a:r>
            <a:r>
              <a:rPr lang="zh-CN" altLang="en-US"/>
              <a:t>优惠券</a:t>
            </a:r>
            <a:r>
              <a:rPr lang="en-US" altLang="zh-CN"/>
              <a:t>&lt;/h3&gt;</a:t>
            </a:r>
            <a:endParaRPr lang="en-US" altLang="zh-CN"/>
          </a:p>
          <a:p>
            <a:r>
              <a:rPr lang="en-US" altLang="zh-CN"/>
              <a:t>			&lt;p&gt;100-10</a:t>
            </a:r>
            <a:r>
              <a:rPr lang="zh-CN" altLang="en-US"/>
              <a:t>元优惠券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	&lt;div id="integrationcenter"&gt;</a:t>
            </a:r>
            <a:endParaRPr lang="en-US" altLang="zh-CN"/>
          </a:p>
          <a:p>
            <a:r>
              <a:rPr lang="en-US" altLang="zh-CN"/>
              <a:t>			&lt;h3&gt;</a:t>
            </a:r>
            <a:r>
              <a:rPr lang="zh-CN" altLang="en-US"/>
              <a:t>积分中心</a:t>
            </a:r>
            <a:r>
              <a:rPr lang="en-US" altLang="zh-CN"/>
              <a:t>&lt;/h3&gt;</a:t>
            </a:r>
            <a:endParaRPr lang="en-US" altLang="zh-CN"/>
          </a:p>
          <a:p>
            <a:r>
              <a:rPr lang="en-US" altLang="zh-CN"/>
              <a:t>			&lt;p&gt;</a:t>
            </a:r>
            <a:r>
              <a:rPr lang="zh-CN" altLang="en-US"/>
              <a:t>您的积分</a:t>
            </a:r>
            <a:r>
              <a:rPr lang="en-US" altLang="zh-CN"/>
              <a:t>...&lt;/p&gt;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9278" y="1142497"/>
            <a:ext cx="112753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:not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4-31】:not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伪类选择器示例，本例文件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4-31.html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350" y="2408332"/>
            <a:ext cx="5048835" cy="310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6"/>
          <p:cNvSpPr>
            <a:spLocks noChangeArrowheads="1"/>
          </p:cNvSpPr>
          <p:nvPr/>
        </p:nvSpPr>
        <p:spPr bwMode="auto">
          <a:xfrm>
            <a:off x="241328" y="1161241"/>
            <a:ext cx="11709662" cy="378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	&lt;p style="text-align: center;"&gt;&lt;img src="images/blog.jpg" style="width: 200;height: 160; border: 1px solid;color: skyblue"&gt;&lt;/p&gt;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	&lt;p style="font-size: 11pt;text-indent: 2em;"&gt;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各大博客门户网站相继关闭，做一个独立的个人博客网站是将来的趋势。越来越多的个人站长倾向于独立建站，那如何快速建立自己的个人博客网站呢？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&lt;/p&gt;&lt;!--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行内样式定义段落文字为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11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磅大小，段落首行缩进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2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字符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--&gt;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&lt;/div&gt;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&lt;p&gt;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个人博客应该简单、优雅、稳重、大气、低调，采用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HTML5+CSS3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设计，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nav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导航实现鼠标悬停渐变显示英文标题的效果，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banner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部分，选择大图作为背景，利用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CSS3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中的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animation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属性结合文字图片实现文字从左到右的渐变效果。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&lt;/p&gt;&lt;!--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本段没有使用行内样式，段落采用默认排列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--&gt;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&lt;/body&gt;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&lt;/html</a:t>
            </a:r>
            <a:r>
              <a:rPr lang="en-US" altLang="zh-CN" sz="2000" smtClean="0">
                <a:solidFill>
                  <a:schemeClr val="tx2"/>
                </a:solidFill>
                <a:latin typeface="微软雅黑" panose="020B0503020204020204" charset="-122"/>
              </a:rPr>
              <a:t>&gt;</a:t>
            </a: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</a:endParaRPr>
          </a:p>
        </p:txBody>
      </p:sp>
      <p:sp>
        <p:nvSpPr>
          <p:cNvPr id="10" name="矩形 22"/>
          <p:cNvSpPr>
            <a:spLocks noChangeArrowheads="1"/>
          </p:cNvSpPr>
          <p:nvPr/>
        </p:nvSpPr>
        <p:spPr bwMode="auto">
          <a:xfrm>
            <a:off x="408580" y="414273"/>
            <a:ext cx="6695504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4.2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中使用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999" y="1079030"/>
            <a:ext cx="11770098" cy="5908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 :not 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/*id</a:t>
            </a:r>
            <a:r>
              <a:rPr lang="zh-CN" altLang="en-US"/>
              <a:t>不是</a:t>
            </a:r>
            <a:r>
              <a:rPr lang="en-US" altLang="zh-CN"/>
              <a:t>python</a:t>
            </a:r>
            <a:r>
              <a:rPr lang="zh-CN" altLang="en-US"/>
              <a:t>的列表项显示为棕色加粗*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li:not(#python) { color: brown; font-weight: bold;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&lt;ul&gt;</a:t>
            </a:r>
            <a:endParaRPr lang="en-US" altLang="zh-CN"/>
          </a:p>
          <a:p>
            <a:r>
              <a:rPr lang="en-US" altLang="zh-CN"/>
              <a:t>			&lt;li id="java"&gt;Java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 id="c"&gt;C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 id="python"&gt;Python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 id="cplus"&gt;C++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 id="vb"&gt;Visual Basic.NET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 id="js"&gt;JavaScript</a:t>
            </a:r>
            <a:r>
              <a:rPr lang="zh-CN" altLang="en-US"/>
              <a:t>语言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&lt;/ul&gt;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268" y="1231402"/>
            <a:ext cx="11249371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4.5.12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伪元素选择器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为了区分伪类和伪元素，规定伪类用一个冒号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(:)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来表示，伪元素用两个冒号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(::)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来表示。伪元素由双冒号和伪元素名称组成。伪元素的语法格式如下：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selector::pseudo-element {propertyl: valuel; property2: value2; ...}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类也可以与伪元素配合使用：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selector.class::pseudo-element {propertyl: valuel; property2: value2; ...}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8453" y="1089313"/>
            <a:ext cx="1109700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::first-letter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::selection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::first-line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4-32】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伪元素选择器示例。本例文件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4-32.html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左图所示；当用鼠标选中内容时，被选中部分的背景改变颜色，如图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中图、右图所示。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53" y="2997191"/>
            <a:ext cx="11027669" cy="2375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901" y="585404"/>
            <a:ext cx="11698104" cy="6185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伪元素选择器示例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p::first-letter {  /* </a:t>
            </a:r>
            <a:r>
              <a:rPr lang="zh-CN" altLang="en-US"/>
              <a:t>第一个字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font-size: 50px; }</a:t>
            </a:r>
            <a:endParaRPr lang="en-US" altLang="zh-CN"/>
          </a:p>
          <a:p>
            <a:r>
              <a:rPr lang="en-US" altLang="zh-CN"/>
              <a:t>			p::first-line {  /* </a:t>
            </a:r>
            <a:r>
              <a:rPr lang="zh-CN" altLang="en-US"/>
              <a:t>第一行（以浏览器为准的第一行）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background: chocolate; }</a:t>
            </a:r>
            <a:endParaRPr lang="en-US" altLang="zh-CN"/>
          </a:p>
          <a:p>
            <a:r>
              <a:rPr lang="en-US" altLang="zh-CN"/>
              <a:t>			p::selection {  /* </a:t>
            </a:r>
            <a:r>
              <a:rPr lang="zh-CN" altLang="en-US"/>
              <a:t>被选中的字行（鼠标选中的字段） 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background: chartreuse;	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&lt;p&gt;</a:t>
            </a:r>
            <a:r>
              <a:rPr lang="zh-CN" altLang="en-US"/>
              <a:t>网页主要由三部分组成，即结构、表现和行为。网页的结构由</a:t>
            </a:r>
            <a:r>
              <a:rPr lang="en-US" altLang="zh-CN"/>
              <a:t>HTML</a:t>
            </a:r>
            <a:r>
              <a:rPr lang="zh-CN" altLang="en-US"/>
              <a:t>定义，网页的表现由</a:t>
            </a:r>
            <a:r>
              <a:rPr lang="en-US" altLang="zh-CN"/>
              <a:t>CSS</a:t>
            </a:r>
            <a:r>
              <a:rPr lang="zh-CN" altLang="en-US"/>
              <a:t>定义。</a:t>
            </a:r>
            <a:r>
              <a:rPr lang="en-US" altLang="zh-CN"/>
              <a:t>CSS</a:t>
            </a:r>
            <a:r>
              <a:rPr lang="zh-CN" altLang="en-US"/>
              <a:t>是一种表现语言，用来格式化网页、控制字体、布局、颜色等，把样式添加到</a:t>
            </a:r>
            <a:r>
              <a:rPr lang="en-US" altLang="zh-CN"/>
              <a:t>HTML</a:t>
            </a:r>
            <a:r>
              <a:rPr lang="zh-CN" altLang="en-US"/>
              <a:t>中是为了解决内容与表现分离的问题。因为</a:t>
            </a:r>
            <a:r>
              <a:rPr lang="en-US" altLang="zh-CN"/>
              <a:t>CSS</a:t>
            </a:r>
            <a:r>
              <a:rPr lang="zh-CN" altLang="en-US"/>
              <a:t>的表现与</a:t>
            </a:r>
            <a:r>
              <a:rPr lang="en-US" altLang="zh-CN"/>
              <a:t>HTML</a:t>
            </a:r>
            <a:r>
              <a:rPr lang="zh-CN" altLang="en-US"/>
              <a:t>的结构相分离，</a:t>
            </a:r>
            <a:r>
              <a:rPr lang="en-US" altLang="zh-CN"/>
              <a:t>CSS</a:t>
            </a:r>
            <a:r>
              <a:rPr lang="zh-CN" altLang="en-US"/>
              <a:t>通过对页面结构的风格进行控制，控制整个页面的风格的。当需要更改这些页面的样式设置时，只要在样式表中进行修改，而不用对每个页面逐个修改，从而大大简化了格式化的工作。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415" y="1231402"/>
            <a:ext cx="11312983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::before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::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after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::before/::after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使用的时候必须有一个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属性才能起效，最后产生的这个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before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after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伪对象，在块内部（例如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&lt;div&gt;....::before&lt;/div&gt;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）所有子元素的前面或后面插入内容。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4-33】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伪元素选择器示例。本例文件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4-33.html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575" y="3972668"/>
            <a:ext cx="6062202" cy="189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0000" y="1305100"/>
            <a:ext cx="11401743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伪元素选择器示例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div::before { content: "</a:t>
            </a:r>
            <a:r>
              <a:rPr lang="zh-CN" altLang="en-US"/>
              <a:t>我是插入的内容</a:t>
            </a:r>
            <a:r>
              <a:rPr lang="en-US" altLang="zh-CN"/>
              <a:t>";</a:t>
            </a:r>
            <a:endParaRPr lang="en-US" altLang="zh-CN"/>
          </a:p>
          <a:p>
            <a:r>
              <a:rPr lang="en-US" altLang="zh-CN"/>
              <a:t>				background: aqua;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&lt;div&gt;</a:t>
            </a:r>
            <a:r>
              <a:rPr lang="zh-CN" altLang="en-US"/>
              <a:t>必须带一个属性</a:t>
            </a:r>
            <a:r>
              <a:rPr lang="en-US" altLang="zh-CN"/>
              <a:t>content&lt;/div&gt;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865" y="1261715"/>
            <a:ext cx="11438862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）当插入的内容定义宽高和其他属性时，其实就是一个盒子（必须通过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display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转换，因为默认是一个行内元素）。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4-34】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伪元素选择器示例。本例文件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4-34.html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4-37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24" y="3015891"/>
            <a:ext cx="4317250" cy="289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的选择器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1" y="1381212"/>
            <a:ext cx="11537349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伪元素选择器示例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div { width: 280px; height: 220px;</a:t>
            </a:r>
            <a:endParaRPr lang="en-US" altLang="zh-CN"/>
          </a:p>
          <a:p>
            <a:r>
              <a:rPr lang="en-US" altLang="zh-CN"/>
              <a:t>				border: 1px solid #000; }</a:t>
            </a:r>
            <a:endParaRPr lang="en-US" altLang="zh-CN"/>
          </a:p>
          <a:p>
            <a:r>
              <a:rPr lang="en-US" altLang="zh-CN"/>
              <a:t>			div::before { content: "</a:t>
            </a:r>
            <a:r>
              <a:rPr lang="zh-CN" altLang="en-US"/>
              <a:t>插入的盒子</a:t>
            </a:r>
            <a:r>
              <a:rPr lang="en-US" altLang="zh-CN"/>
              <a:t>";</a:t>
            </a:r>
            <a:endParaRPr lang="en-US" altLang="zh-CN"/>
          </a:p>
          <a:p>
            <a:r>
              <a:rPr lang="en-US" altLang="zh-CN"/>
              <a:t>display: block; width: 150px; height: 150px; background:  chartreuse;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&lt;div&gt;</a:t>
            </a:r>
            <a:r>
              <a:rPr lang="zh-CN" altLang="en-US"/>
              <a:t>盒子</a:t>
            </a:r>
            <a:r>
              <a:rPr lang="en-US" altLang="zh-CN"/>
              <a:t>1&lt;/div&gt;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4.6  </a:t>
            </a:r>
            <a:r>
              <a:rPr lang="zh-CN" altLang="en-US" sz="6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属性值的写法和单位</a:t>
            </a:r>
            <a:endParaRPr lang="zh-CN" altLang="en-US" sz="6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4.6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属性值的写法和单位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7627" y="1278830"/>
            <a:ext cx="1188023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4.6.1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长度、百分比单位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．长度单位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16" y="2688428"/>
            <a:ext cx="9426873" cy="361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31231</Words>
  <Application>WPS 演示</Application>
  <PresentationFormat>宽屏</PresentationFormat>
  <Paragraphs>1439</Paragraphs>
  <Slides>119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Calibri</vt:lpstr>
      <vt:lpstr>Times New Roman</vt:lpstr>
      <vt:lpstr>Arial Unicode MS</vt:lpstr>
      <vt:lpstr>Century Gothic</vt:lpstr>
      <vt:lpstr>华文新魏</vt:lpstr>
      <vt:lpstr>黑体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饭扫光</cp:lastModifiedBy>
  <cp:revision>35</cp:revision>
  <dcterms:created xsi:type="dcterms:W3CDTF">2019-06-19T02:08:00Z</dcterms:created>
  <dcterms:modified xsi:type="dcterms:W3CDTF">2021-08-13T03:15:52Z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